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301" r:id="rId10"/>
    <p:sldId id="302" r:id="rId11"/>
    <p:sldId id="269" r:id="rId12"/>
    <p:sldId id="270" r:id="rId13"/>
    <p:sldId id="305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5D"/>
    <a:srgbClr val="DFB25E"/>
    <a:srgbClr val="F5E6AE"/>
    <a:srgbClr val="8F221D"/>
    <a:srgbClr val="F3F3F3"/>
    <a:srgbClr val="DDDDDE"/>
    <a:srgbClr val="A8AAAC"/>
    <a:srgbClr val="617A91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/>
    <p:restoredTop sz="93548"/>
  </p:normalViewPr>
  <p:slideViewPr>
    <p:cSldViewPr snapToGrid="0" snapToObjects="1">
      <p:cViewPr varScale="1">
        <p:scale>
          <a:sx n="70" d="100"/>
          <a:sy n="70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3A381-989F-9846-B938-141AF616A2D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9CF45-AB07-C146-B0FA-51428BB9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77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EXAMPLE: THE GLOBAL STRATEGY</a:t>
            </a:r>
          </a:p>
          <a:p>
            <a:pPr marL="0" indent="0" algn="l" eaLnBrk="0" hangingPunct="0">
              <a:lnSpc>
                <a:spcPct val="90000"/>
              </a:lnSpc>
              <a:buNone/>
            </a:pPr>
            <a:endParaRPr lang="en-US" sz="1200" dirty="0" smtClean="0">
              <a:solidFill>
                <a:schemeClr val="accent5"/>
              </a:solidFill>
              <a:latin typeface="Corbel"/>
              <a:cs typeface="Corbel"/>
            </a:endParaRPr>
          </a:p>
          <a:p>
            <a:pPr marL="0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Companies Emphasizing this Approach: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Panasonic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HP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Toyota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American Express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Coca-Cola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Boeing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Sony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IBM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Intel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accent5"/>
                </a:solidFill>
                <a:latin typeface="Corbel"/>
                <a:cs typeface="Corbel"/>
              </a:rPr>
              <a:t>CAT</a:t>
            </a:r>
          </a:p>
          <a:p>
            <a:endParaRPr lang="en-US" dirty="0" smtClean="0"/>
          </a:p>
          <a:p>
            <a:r>
              <a:rPr lang="en-US" sz="1200" dirty="0" smtClean="0"/>
              <a:t>EXAMPLE: THE MULTI-DOMESTIC APPROACH</a:t>
            </a:r>
          </a:p>
          <a:p>
            <a:endParaRPr lang="en-US" sz="1200" dirty="0" smtClean="0"/>
          </a:p>
          <a:p>
            <a:pPr marL="0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Some Companies Emphasizing this Approach: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Philips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KPMG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FedEx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Unilever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Carrefour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Nestle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BASF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smtClean="0">
                <a:latin typeface="Corbel"/>
                <a:cs typeface="Corbel"/>
              </a:rPr>
              <a:t>GM</a:t>
            </a:r>
          </a:p>
          <a:p>
            <a:pPr marL="457200" lvl="1" indent="0" algn="l" eaLnBrk="0" hangingPunct="0">
              <a:lnSpc>
                <a:spcPct val="90000"/>
              </a:lnSpc>
              <a:buNone/>
            </a:pPr>
            <a:r>
              <a:rPr lang="en-US" sz="1200" dirty="0" err="1" smtClean="0">
                <a:latin typeface="Corbel"/>
                <a:cs typeface="Corbel"/>
              </a:rPr>
              <a:t>pwc</a:t>
            </a:r>
            <a:endParaRPr lang="en-US" sz="1200" dirty="0" smtClean="0">
              <a:latin typeface="Corbel"/>
              <a:cs typeface="Corbe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CF45-AB07-C146-B0FA-51428BB9C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15600" y="43006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733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04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0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1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5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7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7104"/>
            <a:ext cx="12191999" cy="859826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153D5D"/>
                </a:solidFill>
                <a:latin typeface="+mn-lt"/>
              </a:defRPr>
            </a:lvl1pPr>
          </a:lstStyle>
          <a:p>
            <a:r>
              <a:rPr lang="en-US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3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34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8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8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15600" y="43006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733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29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289" y="186978"/>
            <a:ext cx="12187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TITLE</a:t>
            </a:r>
            <a:endParaRPr lang="en-US" sz="5400" cap="small" dirty="0">
              <a:solidFill>
                <a:srgbClr val="053D5E"/>
              </a:solidFill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91FE3-C478-034D-94C4-7F43B996A13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40816-240C-454D-B680-13275C7D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9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F6CB-1039-4B3F-812F-F77315DF4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B915-B603-4EE4-B9CB-144D92FA99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ey.com/WileyCDA/WileyTitle/productCd-1119411696.htm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415600" y="4300633"/>
            <a:ext cx="11360800" cy="1056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dirty="0" smtClean="0"/>
              <a:t>Chapter 9: International Strategy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17138" y="1216622"/>
            <a:ext cx="6880352" cy="5413555"/>
            <a:chOff x="1210860" y="1406403"/>
            <a:chExt cx="6880352" cy="5413555"/>
          </a:xfrm>
        </p:grpSpPr>
        <p:sp>
          <p:nvSpPr>
            <p:cNvPr id="3" name="Line 1027"/>
            <p:cNvSpPr>
              <a:spLocks noChangeShapeType="1"/>
            </p:cNvSpPr>
            <p:nvPr/>
          </p:nvSpPr>
          <p:spPr bwMode="auto">
            <a:xfrm>
              <a:off x="2819400" y="1406403"/>
              <a:ext cx="0" cy="396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/>
            <a:lstStyle/>
            <a:p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4" name="Line 1028"/>
            <p:cNvSpPr>
              <a:spLocks noChangeShapeType="1"/>
            </p:cNvSpPr>
            <p:nvPr/>
          </p:nvSpPr>
          <p:spPr bwMode="auto">
            <a:xfrm>
              <a:off x="2819400" y="5368803"/>
              <a:ext cx="396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5" name="Rectangle 1029"/>
            <p:cNvSpPr>
              <a:spLocks noChangeArrowheads="1"/>
            </p:cNvSpPr>
            <p:nvPr/>
          </p:nvSpPr>
          <p:spPr bwMode="auto">
            <a:xfrm>
              <a:off x="2052077" y="1534991"/>
              <a:ext cx="772647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High</a:t>
              </a:r>
            </a:p>
          </p:txBody>
        </p:sp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6090677" y="5421191"/>
              <a:ext cx="772647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High</a:t>
              </a:r>
            </a:p>
          </p:txBody>
        </p:sp>
        <p:sp>
          <p:nvSpPr>
            <p:cNvPr id="7" name="Rectangle 1031"/>
            <p:cNvSpPr>
              <a:spLocks noChangeArrowheads="1"/>
            </p:cNvSpPr>
            <p:nvPr/>
          </p:nvSpPr>
          <p:spPr bwMode="auto">
            <a:xfrm>
              <a:off x="2081587" y="4963991"/>
              <a:ext cx="710451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Low</a:t>
              </a:r>
            </a:p>
          </p:txBody>
        </p:sp>
        <p:sp>
          <p:nvSpPr>
            <p:cNvPr id="8" name="Rectangle 1032"/>
            <p:cNvSpPr>
              <a:spLocks noChangeArrowheads="1"/>
            </p:cNvSpPr>
            <p:nvPr/>
          </p:nvSpPr>
          <p:spPr bwMode="auto">
            <a:xfrm>
              <a:off x="2843587" y="5421191"/>
              <a:ext cx="710451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Low</a:t>
              </a:r>
            </a:p>
          </p:txBody>
        </p:sp>
        <p:sp>
          <p:nvSpPr>
            <p:cNvPr id="9" name="Rectangle 1033"/>
            <p:cNvSpPr>
              <a:spLocks noChangeArrowheads="1"/>
            </p:cNvSpPr>
            <p:nvPr/>
          </p:nvSpPr>
          <p:spPr bwMode="auto">
            <a:xfrm rot="16200000">
              <a:off x="-206218" y="2823481"/>
              <a:ext cx="3696574" cy="8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Pressures for </a:t>
              </a: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 </a:t>
              </a: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Integration/ </a:t>
              </a: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Standardization</a:t>
              </a:r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10" name="Rectangle 1034"/>
            <p:cNvSpPr>
              <a:spLocks noChangeArrowheads="1"/>
            </p:cNvSpPr>
            <p:nvPr/>
          </p:nvSpPr>
          <p:spPr bwMode="auto">
            <a:xfrm>
              <a:off x="3154513" y="5957541"/>
              <a:ext cx="3292174" cy="8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Pressures for Local Responsiveness</a:t>
              </a:r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11" name="Rectangle 1035"/>
            <p:cNvSpPr>
              <a:spLocks noChangeArrowheads="1"/>
            </p:cNvSpPr>
            <p:nvPr/>
          </p:nvSpPr>
          <p:spPr bwMode="auto">
            <a:xfrm>
              <a:off x="2792038" y="1908713"/>
              <a:ext cx="2663953" cy="8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Global </a:t>
              </a:r>
              <a:r>
                <a:rPr lang="en-US" sz="2500" b="0" dirty="0" smtClean="0">
                  <a:solidFill>
                    <a:srgbClr val="153D5D"/>
                  </a:solidFill>
                  <a:latin typeface="+mj-lt"/>
                  <a:cs typeface="Corbel"/>
                </a:rPr>
                <a:t>Strategy</a:t>
              </a:r>
            </a:p>
            <a:p>
              <a:pPr algn="ctr"/>
              <a:r>
                <a:rPr lang="en-US" sz="2500" b="0" dirty="0" smtClean="0">
                  <a:solidFill>
                    <a:srgbClr val="153D5D"/>
                  </a:solidFill>
                  <a:latin typeface="+mj-lt"/>
                  <a:cs typeface="Corbel"/>
                </a:rPr>
                <a:t>(aggregation)</a:t>
              </a:r>
              <a:endParaRPr lang="en-US" sz="2500" b="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12" name="Rectangle 1036"/>
            <p:cNvSpPr>
              <a:spLocks noChangeArrowheads="1"/>
            </p:cNvSpPr>
            <p:nvPr/>
          </p:nvSpPr>
          <p:spPr bwMode="auto">
            <a:xfrm>
              <a:off x="4748315" y="4228378"/>
              <a:ext cx="3342897" cy="124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2500" b="0">
                  <a:solidFill>
                    <a:srgbClr val="153D5D"/>
                  </a:solidFill>
                  <a:latin typeface="+mj-lt"/>
                  <a:cs typeface="Corbel"/>
                </a:rPr>
                <a:t>Multi-domestic </a:t>
              </a:r>
              <a:r>
                <a:rPr lang="en-US" sz="2500" b="0" smtClean="0">
                  <a:solidFill>
                    <a:srgbClr val="153D5D"/>
                  </a:solidFill>
                  <a:latin typeface="+mj-lt"/>
                  <a:cs typeface="Corbel"/>
                </a:rPr>
                <a:t>Strategy</a:t>
              </a:r>
              <a:endParaRPr lang="en-US" sz="2500" b="0" dirty="0" smtClean="0">
                <a:solidFill>
                  <a:srgbClr val="153D5D"/>
                </a:solidFill>
                <a:latin typeface="+mj-lt"/>
                <a:cs typeface="Corbel"/>
              </a:endParaRPr>
            </a:p>
            <a:p>
              <a:pPr algn="ctr"/>
              <a:r>
                <a:rPr lang="en-US" sz="2500" b="0" dirty="0" smtClean="0">
                  <a:solidFill>
                    <a:srgbClr val="153D5D"/>
                  </a:solidFill>
                  <a:latin typeface="+mj-lt"/>
                  <a:cs typeface="Corbel"/>
                </a:rPr>
                <a:t>(adaptation)</a:t>
              </a:r>
            </a:p>
            <a:p>
              <a:pPr algn="ctr"/>
              <a:endParaRPr lang="en-US" sz="2500" b="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Global Integration – Local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450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56918" y="1466122"/>
            <a:ext cx="7816953" cy="5351141"/>
            <a:chOff x="511069" y="1345352"/>
            <a:chExt cx="7816953" cy="5351141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013212" y="1607836"/>
              <a:ext cx="772647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High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9412" y="5036836"/>
              <a:ext cx="710451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500" b="0" dirty="0">
                  <a:solidFill>
                    <a:srgbClr val="153D5D"/>
                  </a:solidFill>
                  <a:latin typeface="+mj-lt"/>
                  <a:cs typeface="Corbel"/>
                </a:rPr>
                <a:t>Low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943487" y="1395111"/>
              <a:ext cx="0" cy="411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500" dirty="0">
                <a:solidFill>
                  <a:srgbClr val="153D5D"/>
                </a:solidFill>
                <a:latin typeface="+mj-lt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943487" y="5509911"/>
              <a:ext cx="594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500" dirty="0">
                <a:solidFill>
                  <a:srgbClr val="153D5D"/>
                </a:solidFill>
                <a:latin typeface="+mj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689612" y="5570236"/>
              <a:ext cx="710451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500" b="0" dirty="0" smtClean="0">
                  <a:solidFill>
                    <a:srgbClr val="153D5D"/>
                  </a:solidFill>
                  <a:latin typeface="+mj-lt"/>
                  <a:cs typeface="Corbel"/>
                </a:rPr>
                <a:t>Low</a:t>
              </a:r>
              <a:endParaRPr lang="en-US" sz="2500" b="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271012" y="5570236"/>
              <a:ext cx="772647" cy="47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500" b="0" dirty="0" smtClean="0">
                  <a:solidFill>
                    <a:srgbClr val="153D5D"/>
                  </a:solidFill>
                  <a:latin typeface="+mj-lt"/>
                  <a:cs typeface="Corbel"/>
                </a:rPr>
                <a:t>High</a:t>
              </a:r>
              <a:endParaRPr lang="en-US" sz="2500" b="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943487" y="3528711"/>
              <a:ext cx="3124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500" dirty="0">
                <a:solidFill>
                  <a:srgbClr val="153D5D"/>
                </a:solidFill>
                <a:latin typeface="+mj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67687" y="1395111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500" dirty="0">
                <a:solidFill>
                  <a:srgbClr val="153D5D"/>
                </a:solidFill>
                <a:latin typeface="+mj-lt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067687" y="3528711"/>
              <a:ext cx="2819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500" dirty="0">
                <a:solidFill>
                  <a:srgbClr val="153D5D"/>
                </a:solidFill>
                <a:latin typeface="+mj-lt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689612" y="1730074"/>
              <a:ext cx="1259319" cy="124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Global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Strategy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(Cost)</a:t>
              </a:r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265644" y="1345352"/>
              <a:ext cx="3062378" cy="201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Transnational or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Mass Customization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Strategy</a:t>
              </a:r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2500" dirty="0">
                  <a:solidFill>
                    <a:srgbClr val="153D5D"/>
                  </a:solidFill>
                  <a:latin typeface="+mj-lt"/>
                  <a:cs typeface="Corbel"/>
                </a:rPr>
                <a:t>(some functions are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500" dirty="0">
                  <a:solidFill>
                    <a:srgbClr val="153D5D"/>
                  </a:solidFill>
                  <a:latin typeface="+mj-lt"/>
                  <a:cs typeface="Corbel"/>
                </a:rPr>
                <a:t>global, some are local)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202681" y="3997464"/>
              <a:ext cx="2237472" cy="124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Multi-Domestic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Strategy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500" i="1" dirty="0">
                  <a:solidFill>
                    <a:srgbClr val="153D5D"/>
                  </a:solidFill>
                  <a:latin typeface="+mj-lt"/>
                  <a:cs typeface="Corbel"/>
                </a:rPr>
                <a:t>(Differentiation)</a:t>
              </a:r>
            </a:p>
          </p:txBody>
        </p:sp>
        <p:sp>
          <p:nvSpPr>
            <p:cNvPr id="15" name="Rectangle 1033"/>
            <p:cNvSpPr>
              <a:spLocks noChangeArrowheads="1"/>
            </p:cNvSpPr>
            <p:nvPr/>
          </p:nvSpPr>
          <p:spPr bwMode="auto">
            <a:xfrm rot="16200000">
              <a:off x="-795573" y="2809955"/>
              <a:ext cx="3475701" cy="8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Pressures </a:t>
              </a: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for integration/ Standardization</a:t>
              </a:r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  <p:sp>
          <p:nvSpPr>
            <p:cNvPr id="16" name="Rectangle 1034"/>
            <p:cNvSpPr>
              <a:spLocks noChangeArrowheads="1"/>
            </p:cNvSpPr>
            <p:nvPr/>
          </p:nvSpPr>
          <p:spPr bwMode="auto">
            <a:xfrm>
              <a:off x="3189451" y="5834076"/>
              <a:ext cx="3292174" cy="8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500" dirty="0" smtClean="0">
                  <a:solidFill>
                    <a:srgbClr val="153D5D"/>
                  </a:solidFill>
                  <a:latin typeface="+mj-lt"/>
                  <a:cs typeface="Corbel"/>
                </a:rPr>
                <a:t>Pressures for Local Responsiveness</a:t>
              </a:r>
              <a:endParaRPr lang="en-US" sz="2500" dirty="0">
                <a:solidFill>
                  <a:srgbClr val="153D5D"/>
                </a:solidFill>
                <a:latin typeface="+mj-lt"/>
                <a:cs typeface="Corbe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Types of International Strategy</a:t>
            </a:r>
          </a:p>
        </p:txBody>
      </p:sp>
    </p:spTree>
    <p:extLst>
      <p:ext uri="{BB962C8B-B14F-4D97-AF65-F5344CB8AC3E}">
        <p14:creationId xmlns:p14="http://schemas.microsoft.com/office/powerpoint/2010/main" val="14163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The Multi-Domestic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1797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Some companies emphasizing this approach.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5" y="2079840"/>
            <a:ext cx="2307970" cy="46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944" y="1709206"/>
            <a:ext cx="1731938" cy="107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438568" y="3309355"/>
            <a:ext cx="2447167" cy="93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514" y="4617340"/>
            <a:ext cx="1372799" cy="1372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410" y="4617340"/>
            <a:ext cx="1733477" cy="1389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1240" y="2364443"/>
            <a:ext cx="1457032" cy="1611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947" y="4691570"/>
            <a:ext cx="2095822" cy="768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5387" y="4485279"/>
            <a:ext cx="1120511" cy="818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6752" y="3130055"/>
            <a:ext cx="2195156" cy="8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271" y="308608"/>
            <a:ext cx="9144000" cy="1655762"/>
          </a:xfrm>
        </p:spPr>
        <p:txBody>
          <a:bodyPr>
            <a:noAutofit/>
          </a:bodyPr>
          <a:lstStyle/>
          <a:p>
            <a:r>
              <a:rPr lang="en-US" sz="3000" dirty="0"/>
              <a:t>This </a:t>
            </a:r>
            <a:r>
              <a:rPr lang="en-US" sz="3000" dirty="0" err="1" smtClean="0"/>
              <a:t>powerpoint</a:t>
            </a:r>
            <a:r>
              <a:rPr lang="en-US" sz="3000" dirty="0" smtClean="0"/>
              <a:t> preview </a:t>
            </a:r>
            <a:r>
              <a:rPr lang="en-US" sz="3000" dirty="0"/>
              <a:t>has been provided to you courtesy of </a:t>
            </a:r>
            <a:r>
              <a:rPr lang="en-US" sz="3000" dirty="0" smtClean="0"/>
              <a:t>the </a:t>
            </a:r>
            <a:r>
              <a:rPr lang="en-US" sz="3000" dirty="0"/>
              <a:t>co-authors of </a:t>
            </a:r>
            <a:r>
              <a:rPr lang="en-US" sz="3000" i="1" dirty="0"/>
              <a:t>Strategic </a:t>
            </a:r>
            <a:r>
              <a:rPr lang="en-US" sz="3000" i="1" dirty="0" smtClean="0"/>
              <a:t>Management</a:t>
            </a:r>
            <a:r>
              <a:rPr lang="en-US" sz="3000" dirty="0" smtClean="0"/>
              <a:t>.  Access to the full </a:t>
            </a:r>
            <a:r>
              <a:rPr lang="en-US" sz="3000" dirty="0" err="1" smtClean="0"/>
              <a:t>powerpoint</a:t>
            </a:r>
            <a:r>
              <a:rPr lang="en-US" sz="3000" dirty="0" smtClean="0"/>
              <a:t> deck on this topic is only available for those </a:t>
            </a:r>
            <a:r>
              <a:rPr lang="en-US" sz="3000" dirty="0" smtClean="0"/>
              <a:t>who adopt our textbook after </a:t>
            </a:r>
            <a:r>
              <a:rPr lang="en-US" sz="3000" dirty="0" smtClean="0"/>
              <a:t>visiting Wiley at</a:t>
            </a:r>
            <a:r>
              <a:rPr lang="en-US" sz="3000" dirty="0"/>
              <a:t>:</a:t>
            </a:r>
          </a:p>
          <a:p>
            <a:r>
              <a:rPr lang="en-US" sz="3000" u="sng" dirty="0">
                <a:hlinkClick r:id="rId2"/>
              </a:rPr>
              <a:t>http://www.wiley.com/WileyCDA/WileyTitle/productCd-1119411696.html</a:t>
            </a:r>
            <a:endParaRPr lang="en-US" sz="3000" dirty="0"/>
          </a:p>
          <a:p>
            <a:r>
              <a:rPr lang="en-US" sz="3000" dirty="0" smtClean="0"/>
              <a:t>After adopting our text please contact one of the authors via email for access to the full </a:t>
            </a:r>
            <a:r>
              <a:rPr lang="en-US" sz="3000" dirty="0" err="1" smtClean="0"/>
              <a:t>powerpoint</a:t>
            </a:r>
            <a:r>
              <a:rPr lang="en-US" sz="3000" dirty="0" smtClean="0"/>
              <a:t> decks:</a:t>
            </a:r>
          </a:p>
          <a:p>
            <a:r>
              <a:rPr lang="en-US" sz="3000" dirty="0" smtClean="0"/>
              <a:t>Jeff Dyer:  jdyer@byu.edu</a:t>
            </a:r>
          </a:p>
          <a:p>
            <a:r>
              <a:rPr lang="en-US" sz="3000" dirty="0" smtClean="0"/>
              <a:t>Paul Godfrey: Paul_Godfrey@byu.edu </a:t>
            </a:r>
          </a:p>
          <a:p>
            <a:r>
              <a:rPr lang="en-US" sz="3000" dirty="0" smtClean="0"/>
              <a:t>Robert Jensen: RobertJensen@byu.edu</a:t>
            </a:r>
          </a:p>
          <a:p>
            <a:r>
              <a:rPr lang="en-US" sz="3000" dirty="0" smtClean="0"/>
              <a:t>David Bryce: dbryce@byu.edu</a:t>
            </a:r>
          </a:p>
        </p:txBody>
      </p:sp>
    </p:spTree>
    <p:extLst>
      <p:ext uri="{BB962C8B-B14F-4D97-AF65-F5344CB8AC3E}">
        <p14:creationId xmlns:p14="http://schemas.microsoft.com/office/powerpoint/2010/main" val="104866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3D5D"/>
            </a:gs>
            <a:gs pos="35000">
              <a:schemeClr val="bg1"/>
            </a:gs>
            <a:gs pos="100000">
              <a:srgbClr val="153D5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73" y="886637"/>
            <a:ext cx="1124675" cy="691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5827281" y="2103422"/>
            <a:ext cx="1306383" cy="56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8875524" y="5119679"/>
            <a:ext cx="1477539" cy="637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10123364" y="3263687"/>
            <a:ext cx="1127859" cy="67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6797239" y="5349264"/>
            <a:ext cx="1890131" cy="85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5118776" y="3173562"/>
            <a:ext cx="1212157" cy="1401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5624196" y="4584998"/>
            <a:ext cx="1012024" cy="993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10077398" y="4485936"/>
            <a:ext cx="1264423" cy="625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8921233" y="435749"/>
            <a:ext cx="1127859" cy="1554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72" y="505638"/>
            <a:ext cx="951059" cy="1450975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6256700" y="1460356"/>
            <a:ext cx="4230829" cy="423082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6392949" y="1596604"/>
            <a:ext cx="3958328" cy="3958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6623840" y="1827493"/>
            <a:ext cx="3496553" cy="3496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9643837" y="1840143"/>
            <a:ext cx="1079087" cy="729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131742"/>
            <a:ext cx="10040350" cy="1336745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rgbClr val="617A91"/>
              </a:gs>
              <a:gs pos="100000">
                <a:srgbClr val="F3F3F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spcCol="0" rtlCol="0" anchor="ctr"/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624" name="TextBox 623"/>
          <p:cNvSpPr txBox="1"/>
          <p:nvPr/>
        </p:nvSpPr>
        <p:spPr>
          <a:xfrm>
            <a:off x="604544" y="3059203"/>
            <a:ext cx="8138649" cy="1336277"/>
          </a:xfrm>
          <a:prstGeom prst="rect">
            <a:avLst/>
          </a:prstGeom>
          <a:noFill/>
        </p:spPr>
        <p:txBody>
          <a:bodyPr wrap="square" lIns="91432" tIns="45717" rIns="91432" bIns="45717" rtlCol="0" anchor="t">
            <a:noAutofit/>
          </a:bodyPr>
          <a:lstStyle/>
          <a:p>
            <a:pPr algn="ctr" defTabSz="914377"/>
            <a:r>
              <a:rPr lang="en-US" sz="5400" dirty="0" smtClean="0">
                <a:solidFill>
                  <a:srgbClr val="153D5D"/>
                </a:solidFill>
              </a:rPr>
              <a:t>CHAPTER 9</a:t>
            </a:r>
          </a:p>
          <a:p>
            <a:pPr algn="ctr" defTabSz="914377"/>
            <a:endParaRPr lang="en-US" sz="5400" dirty="0" smtClean="0">
              <a:solidFill>
                <a:srgbClr val="153D5D"/>
              </a:solidFill>
            </a:endParaRPr>
          </a:p>
          <a:p>
            <a:pPr algn="ctr" defTabSz="914377"/>
            <a:endParaRPr lang="en-US" sz="5400" dirty="0">
              <a:solidFill>
                <a:srgbClr val="153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2430" y="3797078"/>
            <a:ext cx="8586487" cy="430191"/>
          </a:xfrm>
          <a:prstGeom prst="rect">
            <a:avLst/>
          </a:prstGeom>
          <a:noFill/>
        </p:spPr>
        <p:txBody>
          <a:bodyPr wrap="square" lIns="91432" tIns="45717" rIns="91432" bIns="45717" rtlCol="0">
            <a:noAutofit/>
          </a:bodyPr>
          <a:lstStyle/>
          <a:p>
            <a:pPr defTabSz="914377"/>
            <a:r>
              <a:rPr lang="en-US" sz="3600" dirty="0" smtClean="0">
                <a:solidFill>
                  <a:srgbClr val="153D5D"/>
                </a:solidFill>
              </a:rPr>
              <a:t>INTERNATIONAL STRATEGY</a:t>
            </a:r>
            <a:endParaRPr lang="en-US" sz="3600" dirty="0">
              <a:solidFill>
                <a:srgbClr val="153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62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What is “International”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3" y="1725475"/>
            <a:ext cx="108786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200" dirty="0" smtClean="0">
                <a:solidFill>
                  <a:srgbClr val="153D5D"/>
                </a:solidFill>
                <a:latin typeface="+mj-lt"/>
              </a:rPr>
              <a:t> Strategy</a:t>
            </a:r>
          </a:p>
          <a:p>
            <a:pPr lvl="2"/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A strategy is a goal and set of policies designed to achieve competitive advantage in a particular marketplace</a:t>
            </a:r>
          </a:p>
          <a:p>
            <a:pPr marL="285750" indent="-285750">
              <a:buFont typeface="Wingdings" charset="2"/>
              <a:buChar char="Ø"/>
            </a:pPr>
            <a:endParaRPr lang="en-US" sz="3200" dirty="0" smtClean="0">
              <a:solidFill>
                <a:srgbClr val="153D5D"/>
              </a:solidFill>
              <a:latin typeface="+mj-lt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3200" dirty="0">
                <a:solidFill>
                  <a:srgbClr val="153D5D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153D5D"/>
                </a:solidFill>
                <a:latin typeface="+mj-lt"/>
              </a:rPr>
              <a:t>Global/International Strategy</a:t>
            </a:r>
            <a:endParaRPr lang="en-US" sz="3200" dirty="0" smtClean="0">
              <a:solidFill>
                <a:srgbClr val="153D5D"/>
              </a:solidFill>
              <a:latin typeface="+mj-lt"/>
            </a:endParaRPr>
          </a:p>
          <a:p>
            <a:pPr lvl="2"/>
            <a:r>
              <a:rPr lang="en-US" sz="2800" dirty="0" smtClean="0">
                <a:latin typeface="+mj-lt"/>
              </a:rPr>
              <a:t>A </a:t>
            </a:r>
            <a:r>
              <a:rPr lang="en-US" sz="2800" dirty="0" smtClean="0">
                <a:latin typeface="+mj-lt"/>
              </a:rPr>
              <a:t>global/international </a:t>
            </a:r>
            <a:r>
              <a:rPr lang="en-US" sz="2800" dirty="0" smtClean="0">
                <a:latin typeface="+mj-lt"/>
              </a:rPr>
              <a:t>strategy is a goal and set of policies to achieve advantage by leveraging </a:t>
            </a:r>
            <a:r>
              <a:rPr lang="en-US" sz="2800" i="1" dirty="0" smtClean="0">
                <a:latin typeface="+mj-lt"/>
              </a:rPr>
              <a:t>resources, assets, </a:t>
            </a:r>
            <a:r>
              <a:rPr lang="en-US" sz="2800" dirty="0" smtClean="0">
                <a:latin typeface="+mj-lt"/>
              </a:rPr>
              <a:t>and </a:t>
            </a:r>
            <a:r>
              <a:rPr lang="en-US" sz="2800" i="1" dirty="0" smtClean="0">
                <a:latin typeface="+mj-lt"/>
              </a:rPr>
              <a:t>knowledge</a:t>
            </a:r>
            <a:r>
              <a:rPr lang="en-US" sz="2800" dirty="0" smtClean="0">
                <a:latin typeface="+mj-lt"/>
              </a:rPr>
              <a:t> across geographic markets</a:t>
            </a:r>
          </a:p>
        </p:txBody>
      </p:sp>
    </p:spTree>
    <p:extLst>
      <p:ext uri="{BB962C8B-B14F-4D97-AF65-F5344CB8AC3E}">
        <p14:creationId xmlns:p14="http://schemas.microsoft.com/office/powerpoint/2010/main" val="7277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cap="small" dirty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Globalization of Business</a:t>
            </a:r>
            <a:br>
              <a:rPr lang="en-US" sz="4800" cap="small" dirty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670" y="1259456"/>
            <a:ext cx="1162265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153D5D"/>
                </a:solidFill>
                <a:latin typeface="+mj-lt"/>
              </a:rPr>
              <a:t>Foreign Direct Investment: </a:t>
            </a:r>
            <a:r>
              <a:rPr lang="en-US" sz="2500" dirty="0" smtClean="0">
                <a:latin typeface="+mj-lt"/>
              </a:rPr>
              <a:t>Direct investment in production or business in one country by a business from another country.</a:t>
            </a:r>
          </a:p>
          <a:p>
            <a:endParaRPr lang="en-US" sz="2500" dirty="0" smtClean="0">
              <a:solidFill>
                <a:srgbClr val="153D5D"/>
              </a:solidFill>
              <a:latin typeface="+mj-lt"/>
            </a:endParaRPr>
          </a:p>
          <a:p>
            <a:r>
              <a:rPr lang="en-US" sz="2500" dirty="0" smtClean="0">
                <a:solidFill>
                  <a:srgbClr val="153D5D"/>
                </a:solidFill>
                <a:latin typeface="+mj-lt"/>
              </a:rPr>
              <a:t>Multinational Firms: </a:t>
            </a:r>
            <a:r>
              <a:rPr lang="en-US" sz="2500" dirty="0" smtClean="0">
                <a:latin typeface="+mj-lt"/>
              </a:rPr>
              <a:t>Firms that sell or produce in multiple countries.</a:t>
            </a:r>
          </a:p>
          <a:p>
            <a:endParaRPr lang="en-US" sz="2500" dirty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Some of the differences between countries that increase complexity and affect the success of international strategies include variations in:</a:t>
            </a:r>
          </a:p>
          <a:p>
            <a:endParaRPr lang="en-US" sz="2500" dirty="0" smtClean="0">
              <a:latin typeface="+mj-lt"/>
            </a:endParaRPr>
          </a:p>
          <a:p>
            <a:pPr lvl="1"/>
            <a:r>
              <a:rPr lang="en-US" sz="2500" b="1" dirty="0" smtClean="0">
                <a:latin typeface="+mj-lt"/>
              </a:rPr>
              <a:t>• </a:t>
            </a:r>
            <a:r>
              <a:rPr lang="en-US" sz="2500" dirty="0" smtClean="0">
                <a:latin typeface="+mj-lt"/>
              </a:rPr>
              <a:t>Customer tastes, needs and income levels</a:t>
            </a:r>
          </a:p>
          <a:p>
            <a:pPr lvl="1"/>
            <a:r>
              <a:rPr lang="en-US" sz="2500" b="1" dirty="0" smtClean="0">
                <a:latin typeface="+mj-lt"/>
              </a:rPr>
              <a:t>• </a:t>
            </a:r>
            <a:r>
              <a:rPr lang="en-US" sz="2500" dirty="0" smtClean="0">
                <a:latin typeface="+mj-lt"/>
              </a:rPr>
              <a:t>Government regulations</a:t>
            </a:r>
          </a:p>
          <a:p>
            <a:pPr lvl="1"/>
            <a:r>
              <a:rPr lang="en-US" sz="2500" b="1" dirty="0" smtClean="0">
                <a:latin typeface="+mj-lt"/>
              </a:rPr>
              <a:t>• </a:t>
            </a:r>
            <a:r>
              <a:rPr lang="en-US" sz="2500" dirty="0" smtClean="0">
                <a:latin typeface="+mj-lt"/>
              </a:rPr>
              <a:t>Legal systems</a:t>
            </a:r>
          </a:p>
          <a:p>
            <a:pPr lvl="1"/>
            <a:r>
              <a:rPr lang="en-US" sz="2500" b="1" dirty="0" smtClean="0">
                <a:latin typeface="+mj-lt"/>
              </a:rPr>
              <a:t>• </a:t>
            </a:r>
            <a:r>
              <a:rPr lang="en-US" sz="2500" dirty="0" smtClean="0">
                <a:latin typeface="+mj-lt"/>
              </a:rPr>
              <a:t>Public tolerance for foreign firms</a:t>
            </a:r>
          </a:p>
          <a:p>
            <a:pPr lvl="1"/>
            <a:r>
              <a:rPr lang="en-US" sz="2500" b="1" dirty="0" smtClean="0">
                <a:latin typeface="+mj-lt"/>
              </a:rPr>
              <a:t>• </a:t>
            </a:r>
            <a:r>
              <a:rPr lang="en-US" sz="2500" dirty="0" smtClean="0">
                <a:latin typeface="+mj-lt"/>
              </a:rPr>
              <a:t>Reliability, and even existence, of basic infrastructure, such as roads and electricity</a:t>
            </a:r>
          </a:p>
          <a:p>
            <a:pPr lvl="1"/>
            <a:endParaRPr lang="en-US" sz="2500" dirty="0" smtClean="0">
              <a:latin typeface="+mj-lt"/>
            </a:endParaRPr>
          </a:p>
          <a:p>
            <a:endParaRPr lang="en-US" sz="2500" dirty="0">
              <a:solidFill>
                <a:srgbClr val="153D5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507" y="4232345"/>
            <a:ext cx="284671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 smtClean="0">
                <a:solidFill>
                  <a:srgbClr val="153D5D"/>
                </a:solidFill>
                <a:latin typeface="+mj-lt"/>
              </a:rPr>
              <a:t>EFFICIENCY</a:t>
            </a:r>
            <a:endParaRPr lang="en-US" sz="3000" dirty="0">
              <a:solidFill>
                <a:srgbClr val="153D5D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3216" y="4232345"/>
            <a:ext cx="276556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dirty="0" smtClean="0">
                <a:solidFill>
                  <a:srgbClr val="153D5D"/>
                </a:solidFill>
                <a:latin typeface="+mj-lt"/>
              </a:rPr>
              <a:t>MANAGING RISK</a:t>
            </a:r>
            <a:endParaRPr lang="en-US" sz="3000" dirty="0">
              <a:solidFill>
                <a:srgbClr val="153D5D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441" y="4232345"/>
            <a:ext cx="257943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 smtClean="0">
                <a:solidFill>
                  <a:srgbClr val="153D5D"/>
                </a:solidFill>
                <a:latin typeface="+mj-lt"/>
              </a:rPr>
              <a:t>LEARNING</a:t>
            </a:r>
            <a:endParaRPr lang="en-US" sz="3000" dirty="0">
              <a:solidFill>
                <a:srgbClr val="153D5D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79" y="2764089"/>
            <a:ext cx="1284239" cy="1284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72" y="2686082"/>
            <a:ext cx="1440252" cy="1440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10" y="2686082"/>
            <a:ext cx="1410248" cy="14102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0800000">
            <a:off x="8118863" y="1289153"/>
            <a:ext cx="4059936" cy="5549528"/>
          </a:xfrm>
          <a:prstGeom prst="rect">
            <a:avLst/>
          </a:prstGeom>
          <a:noFill/>
          <a:ln w="38100">
            <a:solidFill>
              <a:srgbClr val="DD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 rot="10800000">
            <a:off x="4058061" y="1289154"/>
            <a:ext cx="4059936" cy="5549528"/>
          </a:xfrm>
          <a:prstGeom prst="rect">
            <a:avLst/>
          </a:prstGeom>
          <a:noFill/>
          <a:ln w="38100">
            <a:solidFill>
              <a:srgbClr val="DD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12488" y="1289154"/>
            <a:ext cx="4040472" cy="5549528"/>
          </a:xfrm>
          <a:prstGeom prst="rect">
            <a:avLst/>
          </a:prstGeom>
          <a:noFill/>
          <a:ln w="38100">
            <a:solidFill>
              <a:srgbClr val="DD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Why Firms Expand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15378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12368"/>
              </p:ext>
            </p:extLst>
          </p:nvPr>
        </p:nvGraphicFramePr>
        <p:xfrm>
          <a:off x="1040920" y="1086930"/>
          <a:ext cx="10110157" cy="558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64"/>
                <a:gridCol w="2790658"/>
                <a:gridCol w="2870392"/>
                <a:gridCol w="2854443"/>
              </a:tblGrid>
              <a:tr h="53316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STRATEGIC</a:t>
                      </a:r>
                      <a:r>
                        <a:rPr lang="en-US" b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b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OBJECTIVES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NATIONAL DIFFERENCES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ECONOMIES OF SCALE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ECONCOMIES OF SCOPE</a:t>
                      </a: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</a:tr>
              <a:tr h="1899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EFFICIENCY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</a:tr>
              <a:tr h="13400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MANAGING RISK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</a:tr>
              <a:tr h="1709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LEARNING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n>
                          <a:solidFill>
                            <a:srgbClr val="DDDDDE"/>
                          </a:solidFill>
                        </a:ln>
                        <a:solidFill>
                          <a:srgbClr val="153D5D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53D5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4372" y="1773335"/>
            <a:ext cx="2758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Differences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in factor costs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Extend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product life cycle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First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mover/only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provider advantages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Cross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subsidization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4372" y="3660069"/>
            <a:ext cx="275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Diversify macroeconomic risk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Diversify operational risk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4372" y="4950372"/>
            <a:ext cx="2758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Learning from differences between countries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Innovation occurring in more, diverse units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337" y="1773335"/>
            <a:ext cx="28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Economies of scale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Cross over customers</a:t>
            </a:r>
          </a:p>
          <a:p>
            <a:endParaRPr lang="en-US" dirty="0">
              <a:ln>
                <a:solidFill>
                  <a:srgbClr val="DDDDDE"/>
                </a:solidFill>
              </a:ln>
              <a:solidFill>
                <a:srgbClr val="153D5D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3337" y="4950372"/>
            <a:ext cx="286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Increased </a:t>
            </a:r>
            <a:r>
              <a:rPr lang="en-US" dirty="0" smtClean="0">
                <a:solidFill>
                  <a:schemeClr val="bg2"/>
                </a:solidFill>
              </a:rPr>
              <a:t>labor productivity and better use of technology as you move down the </a:t>
            </a:r>
            <a:r>
              <a:rPr lang="en-US" dirty="0">
                <a:solidFill>
                  <a:schemeClr val="bg2"/>
                </a:solidFill>
              </a:rPr>
              <a:t>learning curve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2662" y="1770342"/>
            <a:ext cx="2858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mtClean="0">
                <a:solidFill>
                  <a:schemeClr val="bg2"/>
                </a:solidFill>
              </a:rPr>
              <a:t>Sharing </a:t>
            </a:r>
            <a:r>
              <a:rPr lang="en-US" dirty="0">
                <a:solidFill>
                  <a:schemeClr val="bg2"/>
                </a:solidFill>
              </a:rPr>
              <a:t>investments across products, markets, businesses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bg2"/>
                </a:solidFill>
              </a:rPr>
              <a:t>Sharing </a:t>
            </a:r>
            <a:r>
              <a:rPr lang="en-US" dirty="0">
                <a:solidFill>
                  <a:schemeClr val="bg2"/>
                </a:solidFill>
              </a:rPr>
              <a:t>costs across products, markets, businesses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92662" y="3660069"/>
            <a:ext cx="285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Portfolio diversification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Creation of options and side-bets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2662" y="4950372"/>
            <a:ext cx="285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Shared learning across products, markets, businesses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Why Firms Expand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18296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25655" y="1236498"/>
            <a:ext cx="4117679" cy="761346"/>
          </a:xfrm>
          <a:prstGeom prst="rect">
            <a:avLst/>
          </a:prstGeom>
          <a:solidFill>
            <a:srgbClr val="15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0290" y="3247284"/>
            <a:ext cx="4117679" cy="761346"/>
          </a:xfrm>
          <a:prstGeom prst="rect">
            <a:avLst/>
          </a:prstGeom>
          <a:solidFill>
            <a:srgbClr val="15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5656" y="5196199"/>
            <a:ext cx="4117679" cy="761346"/>
          </a:xfrm>
          <a:prstGeom prst="rect">
            <a:avLst/>
          </a:prstGeom>
          <a:solidFill>
            <a:srgbClr val="15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38133" y="2130659"/>
            <a:ext cx="2915730" cy="2915730"/>
            <a:chOff x="4589252" y="2605176"/>
            <a:chExt cx="2915730" cy="2915730"/>
          </a:xfrm>
        </p:grpSpPr>
        <p:sp>
          <p:nvSpPr>
            <p:cNvPr id="4" name="Diamond 3"/>
            <p:cNvSpPr/>
            <p:nvPr/>
          </p:nvSpPr>
          <p:spPr>
            <a:xfrm>
              <a:off x="4589252" y="2605176"/>
              <a:ext cx="2915730" cy="2915730"/>
            </a:xfrm>
            <a:prstGeom prst="diamond">
              <a:avLst/>
            </a:prstGeom>
            <a:solidFill>
              <a:srgbClr val="153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55079" y="3632153"/>
              <a:ext cx="1984076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500" dirty="0" smtClean="0">
                  <a:solidFill>
                    <a:schemeClr val="bg1"/>
                  </a:solidFill>
                  <a:latin typeface="+mj-lt"/>
                </a:rPr>
                <a:t>Determinants of Success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98186" y="1323177"/>
            <a:ext cx="379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Cultural Distance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04027" y="3256512"/>
            <a:ext cx="4117680" cy="761346"/>
            <a:chOff x="7993809" y="3748282"/>
            <a:chExt cx="4117680" cy="761346"/>
          </a:xfrm>
        </p:grpSpPr>
        <p:sp>
          <p:nvSpPr>
            <p:cNvPr id="11" name="Rectangle 10"/>
            <p:cNvSpPr/>
            <p:nvPr/>
          </p:nvSpPr>
          <p:spPr>
            <a:xfrm>
              <a:off x="7993809" y="3748282"/>
              <a:ext cx="4117679" cy="761346"/>
            </a:xfrm>
            <a:prstGeom prst="rect">
              <a:avLst/>
            </a:prstGeom>
            <a:solidFill>
              <a:srgbClr val="153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9691" y="3803294"/>
              <a:ext cx="40917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/>
                  </a:solidFill>
                  <a:latin typeface="+mj-lt"/>
                </a:rPr>
                <a:t>Administrative Distance</a:t>
              </a:r>
              <a:endParaRPr lang="en-US" sz="3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25656" y="5299873"/>
            <a:ext cx="4140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+mj-lt"/>
              </a:rPr>
              <a:t>Geographical Distance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25" y="3350958"/>
            <a:ext cx="3398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+mj-lt"/>
              </a:rPr>
              <a:t>Economic Distance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6690" y="6187440"/>
            <a:ext cx="82986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8F221D"/>
                </a:solidFill>
                <a:latin typeface="+mj-lt"/>
              </a:rPr>
              <a:t>The smaller the distance the better.</a:t>
            </a:r>
            <a:endParaRPr lang="en-US" sz="2500" dirty="0">
              <a:solidFill>
                <a:srgbClr val="8F221D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Where Firms Should Expand: CAGE</a:t>
            </a:r>
          </a:p>
        </p:txBody>
      </p:sp>
    </p:spTree>
    <p:extLst>
      <p:ext uri="{BB962C8B-B14F-4D97-AF65-F5344CB8AC3E}">
        <p14:creationId xmlns:p14="http://schemas.microsoft.com/office/powerpoint/2010/main" val="12610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-40942" y="272716"/>
            <a:ext cx="10072046" cy="1475873"/>
          </a:xfrm>
          <a:prstGeom prst="homePlate">
            <a:avLst/>
          </a:prstGeom>
          <a:solidFill>
            <a:srgbClr val="053D5E"/>
          </a:solidFill>
          <a:ln w="38100">
            <a:solidFill>
              <a:srgbClr val="A8A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4597" y="482950"/>
            <a:ext cx="1046988" cy="1046988"/>
            <a:chOff x="184597" y="482950"/>
            <a:chExt cx="1046988" cy="1046988"/>
          </a:xfrm>
        </p:grpSpPr>
        <p:sp>
          <p:nvSpPr>
            <p:cNvPr id="5" name="Oval 4"/>
            <p:cNvSpPr/>
            <p:nvPr/>
          </p:nvSpPr>
          <p:spPr>
            <a:xfrm>
              <a:off x="184597" y="482950"/>
              <a:ext cx="1046988" cy="104698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44" y="612282"/>
              <a:ext cx="684094" cy="68409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12557" y="575557"/>
            <a:ext cx="840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cap="small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Samsung</a:t>
            </a:r>
            <a:endParaRPr lang="en-US" sz="4800" cap="small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" y="1794201"/>
            <a:ext cx="12187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Types of International Strategy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90466" y="2728264"/>
            <a:ext cx="11274" cy="4129736"/>
          </a:xfrm>
          <a:prstGeom prst="line">
            <a:avLst/>
          </a:prstGeom>
          <a:ln w="38100">
            <a:solidFill>
              <a:srgbClr val="DDD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6044" y="2728264"/>
            <a:ext cx="11248845" cy="0"/>
          </a:xfrm>
          <a:prstGeom prst="line">
            <a:avLst/>
          </a:prstGeom>
          <a:ln w="38100">
            <a:solidFill>
              <a:srgbClr val="DDD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2816" y="2892887"/>
            <a:ext cx="3917784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Multi-Domestic Strategy</a:t>
            </a:r>
          </a:p>
          <a:p>
            <a:pPr algn="ctr"/>
            <a:r>
              <a:rPr lang="en-US" sz="2000" b="1" dirty="0" smtClean="0">
                <a:latin typeface="+mj-lt"/>
              </a:rPr>
              <a:t>Differentiation (Adaption)</a:t>
            </a:r>
          </a:p>
          <a:p>
            <a:pPr marL="342900" indent="-342900" algn="ctr">
              <a:buFont typeface="Arial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Product/service is customized in each country.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u="sng" dirty="0">
                <a:latin typeface="+mj-lt"/>
              </a:rPr>
              <a:t>Decentralized</a:t>
            </a:r>
            <a:r>
              <a:rPr lang="en-US" sz="1700" dirty="0">
                <a:latin typeface="+mj-lt"/>
              </a:rPr>
              <a:t> federation of national organizations.  Local decision making authority.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Effective when differences between countries are large.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Sources of Advantage: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Differentiation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Local responsiveness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Minimize political &amp; exchange rate risks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606" y="2895617"/>
            <a:ext cx="3917784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Global Strategy</a:t>
            </a:r>
          </a:p>
          <a:p>
            <a:pPr algn="ctr"/>
            <a:r>
              <a:rPr lang="en-US" sz="2000" b="1" dirty="0" smtClean="0">
                <a:latin typeface="+mj-lt"/>
              </a:rPr>
              <a:t>Cost (Aggregation)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Product/service is standardized worldwide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u="sng" dirty="0">
                <a:latin typeface="+mj-lt"/>
              </a:rPr>
              <a:t>Centralized</a:t>
            </a:r>
            <a:r>
              <a:rPr lang="en-US" sz="1700" dirty="0">
                <a:latin typeface="+mj-lt"/>
              </a:rPr>
              <a:t> organization structure.  National subsidiaries possess little decision-making authority.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Effective when differences between countries are small.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Sources of Advantage: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Cost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Ability to coordinate activities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en-US" sz="1700" dirty="0">
                <a:latin typeface="+mj-lt"/>
              </a:rPr>
              <a:t>Speed in new product development</a:t>
            </a:r>
          </a:p>
          <a:p>
            <a:pPr marL="342900" indent="-342900" algn="ctr">
              <a:buFont typeface="Arial" charset="0"/>
              <a:buChar char="•"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9" y="186978"/>
            <a:ext cx="121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rgbClr val="053D5E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A Framework for Analysis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013885" y="1620121"/>
            <a:ext cx="4646612" cy="3975100"/>
          </a:xfrm>
          <a:prstGeom prst="rect">
            <a:avLst/>
          </a:prstGeom>
          <a:solidFill>
            <a:srgbClr val="F5E6AE"/>
          </a:solidFill>
          <a:ln>
            <a:solidFill>
              <a:srgbClr val="F5E6AE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508804" y="2211729"/>
            <a:ext cx="0" cy="3358207"/>
          </a:xfrm>
          <a:prstGeom prst="line">
            <a:avLst/>
          </a:prstGeom>
          <a:ln>
            <a:headEnd type="stealth" w="med" len="lg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4013884" y="6019394"/>
            <a:ext cx="3709529" cy="0"/>
          </a:xfrm>
          <a:prstGeom prst="line">
            <a:avLst/>
          </a:prstGeom>
          <a:ln>
            <a:headEnd type="stealth" w="med" len="lg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230907" y="5772656"/>
            <a:ext cx="6049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+mj-lt"/>
                <a:cs typeface="Corbel"/>
              </a:rPr>
              <a:t>Low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006472" y="5797941"/>
            <a:ext cx="65402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latin typeface="+mj-lt"/>
                <a:cs typeface="Corbel"/>
              </a:rPr>
              <a:t>High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181791" y="1565486"/>
            <a:ext cx="65402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+mj-lt"/>
                <a:cs typeface="Corbel"/>
              </a:rPr>
              <a:t>High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279122" y="4064412"/>
            <a:ext cx="3381375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77800" indent="-1778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j-lt"/>
                <a:cs typeface="Corbel"/>
              </a:rPr>
              <a:t>Differences in customer needs</a:t>
            </a:r>
          </a:p>
          <a:p>
            <a:pPr marL="177800" indent="-1778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j-lt"/>
                <a:cs typeface="Corbel"/>
              </a:rPr>
              <a:t>Differences in govt.  regulations</a:t>
            </a:r>
          </a:p>
          <a:p>
            <a:pPr marL="177800" indent="-1778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j-lt"/>
                <a:cs typeface="Corbel"/>
              </a:rPr>
              <a:t>Differences in mkt./distribution          channels 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032935" y="1685912"/>
            <a:ext cx="3585020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j-lt"/>
                <a:cs typeface="Corbel"/>
              </a:rPr>
              <a:t> Significant economies of scale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+mj-lt"/>
                <a:cs typeface="Corbel"/>
              </a:rPr>
              <a:t>- High R&amp;D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j-lt"/>
                <a:cs typeface="Corbel"/>
              </a:rPr>
              <a:t> Steep Experience Curve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j-lt"/>
                <a:cs typeface="Corbel"/>
              </a:rPr>
              <a:t> Need to control quality/experience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dirty="0">
              <a:latin typeface="+mj-lt"/>
              <a:cs typeface="Corbel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blackWhite">
          <a:xfrm>
            <a:off x="1231332" y="3284184"/>
            <a:ext cx="1950459" cy="64697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E4C84">
                    <a:lumMod val="50000"/>
                  </a:srgbClr>
                </a:solidFill>
                <a:latin typeface="+mj-lt"/>
                <a:cs typeface="Corbel"/>
              </a:rPr>
              <a:t>Pressures for Global Integration</a:t>
            </a:r>
            <a:endParaRPr lang="en-US" dirty="0">
              <a:solidFill>
                <a:srgbClr val="1E4C84">
                  <a:lumMod val="50000"/>
                </a:srgbClr>
              </a:solidFill>
              <a:latin typeface="+mj-lt"/>
              <a:cs typeface="Corbel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blackWhite">
          <a:xfrm>
            <a:off x="4962151" y="6142194"/>
            <a:ext cx="2352157" cy="64697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E4C84">
                    <a:lumMod val="50000"/>
                  </a:srgbClr>
                </a:solidFill>
                <a:latin typeface="+mj-lt"/>
                <a:cs typeface="Corbel"/>
              </a:rPr>
              <a:t>Pressures for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E4C84">
                    <a:lumMod val="50000"/>
                  </a:srgbClr>
                </a:solidFill>
                <a:latin typeface="+mj-lt"/>
                <a:cs typeface="Corbel"/>
              </a:rPr>
              <a:t>Local</a:t>
            </a:r>
            <a:r>
              <a:rPr lang="en-US" dirty="0">
                <a:solidFill>
                  <a:srgbClr val="1E4C84">
                    <a:lumMod val="50000"/>
                  </a:srgbClr>
                </a:solidFill>
                <a:latin typeface="+mj-lt"/>
                <a:cs typeface="Corbel"/>
              </a:rPr>
              <a:t> </a:t>
            </a:r>
            <a:r>
              <a:rPr lang="en-US" dirty="0" smtClean="0">
                <a:solidFill>
                  <a:srgbClr val="1E4C84">
                    <a:lumMod val="50000"/>
                  </a:srgbClr>
                </a:solidFill>
                <a:latin typeface="+mj-lt"/>
                <a:cs typeface="Corbel"/>
              </a:rPr>
              <a:t>Differentiation</a:t>
            </a:r>
            <a:endParaRPr lang="en-US" dirty="0">
              <a:solidFill>
                <a:srgbClr val="1E4C84">
                  <a:lumMod val="50000"/>
                </a:srgbClr>
              </a:solidFill>
              <a:latin typeface="+mj-lt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358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627</Words>
  <Application>Microsoft Office PowerPoint</Application>
  <PresentationFormat>Widescreen</PresentationFormat>
  <Paragraphs>158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Segoe UI Black</vt:lpstr>
      <vt:lpstr>Segoe UI Semibold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Globalization of Business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Jeff Dyer</cp:lastModifiedBy>
  <cp:revision>123</cp:revision>
  <dcterms:created xsi:type="dcterms:W3CDTF">2017-07-14T19:21:06Z</dcterms:created>
  <dcterms:modified xsi:type="dcterms:W3CDTF">2017-11-06T23:53:10Z</dcterms:modified>
</cp:coreProperties>
</file>