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6"/>
  </p:notesMasterIdLst>
  <p:sldIdLst>
    <p:sldId id="281" r:id="rId4"/>
    <p:sldId id="260" r:id="rId5"/>
    <p:sldId id="258" r:id="rId6"/>
    <p:sldId id="261" r:id="rId7"/>
    <p:sldId id="263" r:id="rId8"/>
    <p:sldId id="265" r:id="rId9"/>
    <p:sldId id="282" r:id="rId10"/>
    <p:sldId id="271" r:id="rId11"/>
    <p:sldId id="272" r:id="rId12"/>
    <p:sldId id="275" r:id="rId13"/>
    <p:sldId id="277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D5E"/>
    <a:srgbClr val="AFB0B3"/>
    <a:srgbClr val="E93E36"/>
    <a:srgbClr val="A9AAA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B74D2-A653-6246-A97C-6F28C144E48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34D1D-31DA-104D-922A-EC624054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08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15600" y="43006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733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71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/>
          <a:p>
            <a:fld id="{2009620A-868C-4F51-95DA-72EFCEFE53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76"/>
            <a:ext cx="2844800" cy="365125"/>
          </a:xfrm>
        </p:spPr>
        <p:txBody>
          <a:bodyPr/>
          <a:lstStyle/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724401"/>
            <a:ext cx="10363200" cy="1470025"/>
          </a:xfrm>
        </p:spPr>
        <p:txBody>
          <a:bodyPr anchor="b"/>
          <a:lstStyle>
            <a:lvl1pPr algn="l">
              <a:defRPr sz="4800" baseline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reflection blurRad="6350" stA="140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172200"/>
            <a:ext cx="8534400" cy="762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320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930400" y="-381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49275"/>
            <a:ext cx="7721600" cy="944563"/>
          </a:xfrm>
        </p:spPr>
        <p:txBody>
          <a:bodyPr/>
          <a:lstStyle>
            <a:lvl1pPr>
              <a:defRPr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1493837"/>
            <a:ext cx="7721600" cy="4906963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1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118" y="1076325"/>
            <a:ext cx="8379884" cy="1362075"/>
          </a:xfrm>
        </p:spPr>
        <p:txBody>
          <a:bodyPr anchor="t"/>
          <a:lstStyle>
            <a:lvl1pPr algn="r">
              <a:defRPr sz="5333" b="1" cap="all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4118" y="-423862"/>
            <a:ext cx="8379884" cy="1500187"/>
          </a:xfrm>
        </p:spPr>
        <p:txBody>
          <a:bodyPr anchor="b"/>
          <a:lstStyle>
            <a:lvl1pPr marL="0" indent="0" algn="r">
              <a:buNone/>
              <a:defRPr sz="2667">
                <a:solidFill>
                  <a:schemeClr val="bg1">
                    <a:lumMod val="9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7EA6-E896-45A1-9154-F345903B5B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844800" cy="365125"/>
          </a:xfrm>
        </p:spPr>
        <p:txBody>
          <a:bodyPr/>
          <a:lstStyle/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8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04800"/>
            <a:ext cx="8636000" cy="944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6400" y="1493837"/>
            <a:ext cx="4064000" cy="4754563"/>
          </a:xfrm>
          <a:noFill/>
        </p:spPr>
        <p:txBody>
          <a:bodyPr/>
          <a:lstStyle>
            <a:lvl1pPr>
              <a:defRPr sz="3733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667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295401"/>
            <a:ext cx="4064000" cy="4754563"/>
          </a:xfrm>
          <a:noFill/>
        </p:spPr>
        <p:txBody>
          <a:bodyPr/>
          <a:lstStyle>
            <a:lvl1pPr>
              <a:defRPr sz="3733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667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B09-917C-4CE8-84A4-CF423B837B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9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1828800"/>
            <a:ext cx="4267200" cy="639763"/>
          </a:xfrm>
        </p:spPr>
        <p:txBody>
          <a:bodyPr anchor="b"/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0" y="19593"/>
            <a:ext cx="8636000" cy="944563"/>
          </a:xfrm>
        </p:spPr>
        <p:txBody>
          <a:bodyPr/>
          <a:lstStyle>
            <a:lvl1pPr algn="l"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" y="2468561"/>
            <a:ext cx="4267200" cy="3951288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1447800"/>
            <a:ext cx="4267200" cy="639763"/>
          </a:xfrm>
        </p:spPr>
        <p:txBody>
          <a:bodyPr anchor="b"/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>
                    <a:lumMod val="9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2087563"/>
            <a:ext cx="4267200" cy="3951288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32E-D556-49B1-AA44-0ADD980DBE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4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04800"/>
            <a:ext cx="8636000" cy="944563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AE94-C42D-430C-B655-059880745D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6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ECF5-ED84-44E3-919B-70E0B2BFC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6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57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09549"/>
            <a:ext cx="4470400" cy="1162051"/>
          </a:xfrm>
        </p:spPr>
        <p:txBody>
          <a:bodyPr anchor="b"/>
          <a:lstStyle>
            <a:lvl1pPr algn="l">
              <a:defRPr sz="2667"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2" y="152401"/>
            <a:ext cx="532014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85938"/>
            <a:ext cx="3251200" cy="4691063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>
                    <a:lumMod val="9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1AC4-55E6-48D5-821D-F68F3E06D7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0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4648200"/>
            <a:ext cx="7315200" cy="566739"/>
          </a:xfrm>
        </p:spPr>
        <p:txBody>
          <a:bodyPr anchor="b"/>
          <a:lstStyle>
            <a:lvl1pPr algn="l">
              <a:defRPr sz="2667"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0000" y="533400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1600" y="5214938"/>
            <a:ext cx="7315200" cy="804863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>
                    <a:lumMod val="9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0C21-56B7-41F5-87F4-09CB38B82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1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117600" y="4343400"/>
            <a:ext cx="7315200" cy="838200"/>
          </a:xfrm>
        </p:spPr>
        <p:txBody>
          <a:bodyPr>
            <a:normAutofit/>
          </a:bodyPr>
          <a:lstStyle>
            <a:lvl1pPr marL="76198" indent="0">
              <a:buFontTx/>
              <a:buNone/>
              <a:defRPr sz="2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016000" y="1524000"/>
            <a:ext cx="7315200" cy="838200"/>
          </a:xfrm>
        </p:spPr>
        <p:txBody>
          <a:bodyPr>
            <a:normAutofit/>
          </a:bodyPr>
          <a:lstStyle>
            <a:lvl1pPr marL="76198" indent="0">
              <a:buFontTx/>
              <a:buNone/>
              <a:defRPr sz="2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016000" y="2971800"/>
            <a:ext cx="7315200" cy="838200"/>
          </a:xfrm>
        </p:spPr>
        <p:txBody>
          <a:bodyPr>
            <a:normAutofit/>
          </a:bodyPr>
          <a:lstStyle>
            <a:lvl1pPr marL="76198" indent="0">
              <a:buFontTx/>
              <a:buNone/>
              <a:defRPr sz="2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117600" y="5715000"/>
            <a:ext cx="7315200" cy="838200"/>
          </a:xfrm>
        </p:spPr>
        <p:txBody>
          <a:bodyPr>
            <a:normAutofit/>
          </a:bodyPr>
          <a:lstStyle>
            <a:lvl1pPr marL="76198" indent="0">
              <a:buFontTx/>
              <a:buNone/>
              <a:defRPr sz="2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0" y="639761"/>
            <a:ext cx="73152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3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16000" y="-76200"/>
            <a:ext cx="8636000" cy="944563"/>
          </a:xfrm>
        </p:spPr>
        <p:txBody>
          <a:bodyPr/>
          <a:lstStyle>
            <a:lvl1pPr algn="l">
              <a:defRPr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6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066800"/>
            <a:ext cx="61976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667"/>
              </a:lnSpc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1320800" y="2971800"/>
            <a:ext cx="61976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667"/>
              </a:lnSpc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1320800" y="4724400"/>
            <a:ext cx="6197600" cy="1600200"/>
          </a:xfrm>
        </p:spPr>
        <p:txBody>
          <a:bodyPr lIns="274320" tIns="0" rIns="182880" anchor="ctr">
            <a:normAutofit/>
          </a:bodyPr>
          <a:lstStyle>
            <a:lvl1pPr marL="0" marR="0" indent="0" algn="l" defTabSz="1219170" rtl="0" eaLnBrk="1" fontAlgn="auto" latinLnBrk="0" hangingPunct="1">
              <a:lnSpc>
                <a:spcPts val="266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0" algn="l" defTabSz="1219170" rtl="0" eaLnBrk="1" fontAlgn="auto" latinLnBrk="0" hangingPunct="1">
              <a:lnSpc>
                <a:spcPts val="266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371601"/>
            <a:ext cx="2641600" cy="1676401"/>
          </a:xfrm>
        </p:spPr>
        <p:txBody>
          <a:bodyPr>
            <a:noAutofit/>
          </a:bodyPr>
          <a:lstStyle>
            <a:lvl1pPr algn="r">
              <a:defRPr sz="26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609600" y="3124201"/>
            <a:ext cx="2641600" cy="1676401"/>
          </a:xfrm>
        </p:spPr>
        <p:txBody>
          <a:bodyPr>
            <a:normAutofit/>
          </a:bodyPr>
          <a:lstStyle>
            <a:lvl1pPr algn="r">
              <a:defRPr sz="26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609600" y="4876800"/>
            <a:ext cx="2641600" cy="1600200"/>
          </a:xfrm>
        </p:spPr>
        <p:txBody>
          <a:bodyPr>
            <a:normAutofit/>
          </a:bodyPr>
          <a:lstStyle>
            <a:lvl1pPr algn="r">
              <a:defRPr sz="26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36000" cy="944563"/>
          </a:xfrm>
        </p:spPr>
        <p:txBody>
          <a:bodyPr/>
          <a:lstStyle>
            <a:lvl1pPr>
              <a:defRPr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2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747837"/>
            <a:ext cx="6807200" cy="236696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667" kern="1200" dirty="0">
                <a:ln w="3175">
                  <a:noFill/>
                </a:ln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2133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2133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2133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2133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518400" y="1447801"/>
            <a:ext cx="4165600" cy="2352675"/>
          </a:xfrm>
        </p:spPr>
        <p:txBody>
          <a:bodyPr>
            <a:normAutofit/>
          </a:bodyPr>
          <a:lstStyle>
            <a:lvl1pPr>
              <a:defRPr lang="en-US" sz="2667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1219200" y="4343400"/>
            <a:ext cx="6807200" cy="2362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667" kern="1200" dirty="0">
                <a:ln w="3175">
                  <a:noFill/>
                </a:ln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2133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2133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2133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2133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3048000" y="1447801"/>
            <a:ext cx="4165600" cy="2352675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8636000" cy="944563"/>
          </a:xfrm>
        </p:spPr>
        <p:txBody>
          <a:bodyPr/>
          <a:lstStyle>
            <a:lvl1pPr>
              <a:defRPr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5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4064000" cy="3505200"/>
          </a:xfrm>
        </p:spPr>
        <p:txBody>
          <a:bodyPr/>
          <a:lstStyle>
            <a:lvl1pPr marL="0" indent="0" algn="ctr">
              <a:lnSpc>
                <a:spcPts val="2133"/>
              </a:lnSpc>
              <a:buNone/>
              <a:defRPr sz="186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46400" y="274637"/>
            <a:ext cx="8636000" cy="944563"/>
          </a:xfrm>
        </p:spPr>
        <p:txBody>
          <a:bodyPr/>
          <a:lstStyle>
            <a:lvl1pPr>
              <a:defRPr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76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36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8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5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11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05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63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92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09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14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34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15600" y="43006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733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77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6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8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7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8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video" Target="../media/media1.wmv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media" Target="../media/media1.wmv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2F6A0-1756-449A-A9AE-0391292D8AF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4112-77BC-489A-BA7F-5E874461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louds.mov">
            <a:hlinkClick r:id="" action="ppaction://media"/>
          </p:cNvPr>
          <p:cNvPicPr>
            <a:picLocks noChangeAspect="1"/>
          </p:cNvPicPr>
          <p:nvPr userDrawn="1"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6800" y="381000"/>
            <a:ext cx="8636000" cy="94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1112837"/>
            <a:ext cx="8636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B57-B008-4CE5-8338-37E128D97E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8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4800" kern="1200">
          <a:ln>
            <a:solidFill>
              <a:schemeClr val="accent1">
                <a:lumMod val="5000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Tx/>
        <a:buNone/>
        <a:defRPr sz="4267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ct val="20000"/>
        </a:spcBef>
        <a:buFontTx/>
        <a:buNone/>
        <a:defRPr sz="3733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spcBef>
          <a:spcPct val="20000"/>
        </a:spcBef>
        <a:buFontTx/>
        <a:buNone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0" indent="0" algn="l" defTabSz="1219170" rtl="0" eaLnBrk="1" latinLnBrk="0" hangingPunct="1">
        <a:spcBef>
          <a:spcPct val="20000"/>
        </a:spcBef>
        <a:buFontTx/>
        <a:buNone/>
        <a:defRPr sz="2667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0" indent="0" algn="l" defTabSz="1219170" rtl="0" eaLnBrk="1" latinLnBrk="0" hangingPunct="1">
        <a:spcBef>
          <a:spcPct val="20000"/>
        </a:spcBef>
        <a:buFontTx/>
        <a:buNone/>
        <a:defRPr sz="2667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ey.com/WileyCDA/WileyTitle/productCd-1119411696.html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415600" y="4300633"/>
            <a:ext cx="11360800" cy="1056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dirty="0" smtClean="0"/>
              <a:t>Chapter 7: Vertical Integration &amp; Outsourcing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0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" y="0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3 Reasons for Vertical Integration</a:t>
            </a:r>
            <a:endParaRPr lang="en-US" sz="4800" cap="small" dirty="0">
              <a:solidFill>
                <a:srgbClr val="053D5E"/>
              </a:solidFill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>
            <a:off x="8113771" y="978889"/>
            <a:ext cx="4051380" cy="5859792"/>
          </a:xfrm>
          <a:prstGeom prst="rect">
            <a:avLst/>
          </a:prstGeom>
          <a:noFill/>
          <a:ln w="38100">
            <a:solidFill>
              <a:srgbClr val="AFB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93E36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 rot="10800000">
            <a:off x="4058061" y="978890"/>
            <a:ext cx="4059936" cy="5859792"/>
          </a:xfrm>
          <a:prstGeom prst="rect">
            <a:avLst/>
          </a:prstGeom>
          <a:noFill/>
          <a:ln w="38100">
            <a:solidFill>
              <a:srgbClr val="AFB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93E36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10900" y="978890"/>
            <a:ext cx="4055709" cy="5859792"/>
          </a:xfrm>
          <a:prstGeom prst="rect">
            <a:avLst/>
          </a:prstGeom>
          <a:noFill/>
          <a:ln w="38100">
            <a:solidFill>
              <a:srgbClr val="AFB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93E36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6329" y="2197643"/>
            <a:ext cx="36311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cap="small" dirty="0" smtClean="0">
              <a:solidFill>
                <a:srgbClr val="000000"/>
              </a:solidFill>
              <a:latin typeface="+mj-lt"/>
              <a:cs typeface="Segoe UI Semibold" panose="020B0702040204020203" pitchFamily="34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+mj-lt"/>
              <a:cs typeface="Segoe UI Semibold" panose="020B0702040204020203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Conduct the activity internally to control scarce inputs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or </a:t>
            </a:r>
            <a:r>
              <a:rPr lang="en-US" dirty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to control co-specialized asset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investments</a:t>
            </a:r>
            <a:endParaRPr lang="en-US" dirty="0">
              <a:solidFill>
                <a:srgbClr val="000000"/>
              </a:solidFill>
              <a:latin typeface="+mj-lt"/>
              <a:cs typeface="Segoe UI Semilight" panose="020B04020402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>
                <a:latin typeface="+mj-lt"/>
                <a:ea typeface="Segoe UI Emoji" panose="020B0502040204020203" pitchFamily="34" charset="0"/>
                <a:cs typeface="Segoe UI Semilight" panose="020B0402040204020203" pitchFamily="34" charset="0"/>
              </a:rPr>
              <a:t>e.g</a:t>
            </a:r>
            <a:r>
              <a:rPr lang="en-US" sz="1500" dirty="0">
                <a:latin typeface="+mj-lt"/>
                <a:ea typeface="Segoe UI Emoji" panose="020B0502040204020203" pitchFamily="34" charset="0"/>
                <a:cs typeface="Segoe UI Semilight" panose="020B0402040204020203" pitchFamily="34" charset="0"/>
              </a:rPr>
              <a:t>., Alcoa integrates back into bauxite to secure scarce and critical raw material for aluminum</a:t>
            </a:r>
            <a:r>
              <a:rPr lang="en-US" sz="1500" dirty="0" smtClean="0">
                <a:latin typeface="+mj-lt"/>
                <a:ea typeface="Segoe UI Emoji" panose="020B05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>
                <a:latin typeface="+mj-lt"/>
                <a:ea typeface="Segoe UI Emoji" panose="020B0502040204020203" pitchFamily="34" charset="0"/>
                <a:cs typeface="Segoe UI Semilight" panose="020B0402040204020203" pitchFamily="34" charset="0"/>
              </a:rPr>
              <a:t>(</a:t>
            </a:r>
            <a:r>
              <a:rPr lang="en-US" sz="1500" dirty="0">
                <a:latin typeface="+mj-lt"/>
                <a:ea typeface="Segoe UI Emoji" panose="020B0502040204020203" pitchFamily="34" charset="0"/>
                <a:cs typeface="Segoe UI Semilight" panose="020B0402040204020203" pitchFamily="34" charset="0"/>
              </a:rPr>
              <a:t>e.g., oil refinery controlling the pipeline</a:t>
            </a:r>
            <a:r>
              <a:rPr lang="en-US" sz="1500" dirty="0" smtClean="0">
                <a:latin typeface="+mj-lt"/>
                <a:ea typeface="Segoe UI Emoji" panose="020B0502040204020203" pitchFamily="34" charset="0"/>
                <a:cs typeface="Segoe UI Semilight" panose="020B0402040204020203" pitchFamily="34" charset="0"/>
              </a:rPr>
              <a:t>)</a:t>
            </a:r>
            <a:endParaRPr lang="en-US" sz="1500" dirty="0">
              <a:latin typeface="+mj-lt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0389" y="2213268"/>
            <a:ext cx="3626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cap="small" dirty="0" smtClean="0">
              <a:solidFill>
                <a:srgbClr val="000000"/>
              </a:solidFill>
              <a:latin typeface="+mj-lt"/>
              <a:cs typeface="Segoe UI Semibold" panose="020B0702040204020203" pitchFamily="34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+mj-lt"/>
              <a:cs typeface="Segoe UI Semibold" panose="020B0702040204020203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Conduct the activity internally when effective coordination and tight integration of the activity with other firm activities provides product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performance advantages </a:t>
            </a:r>
            <a:r>
              <a:rPr lang="en-US" dirty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differentiation</a:t>
            </a:r>
            <a:r>
              <a:rPr lang="en-US" dirty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)</a:t>
            </a:r>
            <a:endParaRPr lang="en-US" dirty="0" smtClean="0">
              <a:solidFill>
                <a:srgbClr val="000000"/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989" y="2213268"/>
            <a:ext cx="3639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cap="small" dirty="0" smtClean="0">
              <a:solidFill>
                <a:srgbClr val="000000"/>
              </a:solidFill>
              <a:latin typeface="+mj-lt"/>
              <a:cs typeface="Segoe UI Semibold" panose="020B0702040204020203" pitchFamily="34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+mj-lt"/>
              <a:cs typeface="Segoe UI Semibold" panose="020B0702040204020203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Conduct </a:t>
            </a:r>
            <a:r>
              <a:rPr lang="en-US" dirty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the activity internally when the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firm has </a:t>
            </a:r>
            <a:r>
              <a:rPr lang="en-US" dirty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rPr>
              <a:t>or can develop better capabilities to perform it than other firms</a:t>
            </a:r>
            <a:endParaRPr lang="en-US" dirty="0" smtClean="0">
              <a:solidFill>
                <a:srgbClr val="000000"/>
              </a:solidFill>
              <a:latin typeface="+mj-lt"/>
              <a:cs typeface="Segoe UI Semilight" panose="020B04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" y="4596889"/>
            <a:ext cx="1957754" cy="19577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742" y="5304901"/>
            <a:ext cx="3561438" cy="9497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3320" y="1593247"/>
            <a:ext cx="2532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CAPABILITIES</a:t>
            </a:r>
            <a:endParaRPr lang="en-US" sz="3000" dirty="0">
              <a:solidFill>
                <a:srgbClr val="053D5E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9867" y="1588087"/>
            <a:ext cx="2917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COORDINATION</a:t>
            </a:r>
            <a:endParaRPr lang="en-US" sz="3000" cap="small" dirty="0">
              <a:solidFill>
                <a:srgbClr val="053D5E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1681" y="1588087"/>
            <a:ext cx="2555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CONTROL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376" y="4592775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39387" y="268400"/>
            <a:ext cx="6235471" cy="1478507"/>
          </a:xfrm>
          <a:prstGeom prst="homePlate">
            <a:avLst>
              <a:gd name="adj" fmla="val 33396"/>
            </a:avLst>
          </a:prstGeom>
          <a:solidFill>
            <a:srgbClr val="053D5E"/>
          </a:solidFill>
          <a:ln w="38100">
            <a:solidFill>
              <a:srgbClr val="A8A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4597" y="482950"/>
            <a:ext cx="1046988" cy="104698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" y="612282"/>
            <a:ext cx="684094" cy="684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569" y="513094"/>
            <a:ext cx="8407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cap="small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Make or Buy?</a:t>
            </a:r>
            <a:endParaRPr lang="en-US" sz="4800" cap="small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597" y="2008983"/>
            <a:ext cx="118075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rPr>
              <a:t>You </a:t>
            </a:r>
            <a:r>
              <a:rPr lang="en-US" sz="2500" dirty="0"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rPr>
              <a:t>have to decide whether to make or buy a component (part) that is an input for a product that you sell for $49.95. </a:t>
            </a:r>
            <a:r>
              <a:rPr lang="en-US" sz="2500" dirty="0" smtClean="0"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rPr>
              <a:t>Your </a:t>
            </a:r>
            <a:r>
              <a:rPr lang="en-US" sz="2500" dirty="0"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rPr>
              <a:t>analysis shows that based upon the estimated volume of parts you will require, your variable costs per unit will be $.50 and given estimated volumes, your fixed (plant and equipment) cost per unit is $.48 per unit</a:t>
            </a:r>
            <a:r>
              <a:rPr lang="en-US" sz="2500" dirty="0" smtClean="0"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rPr>
              <a:t>. </a:t>
            </a:r>
            <a:r>
              <a:rPr lang="en-US" sz="2500" dirty="0"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rPr>
              <a:t>A quick bid in the market suggests that you can currently buy the same part from two suppliers for $1.00 (another supplier bid $1.01</a:t>
            </a:r>
            <a:r>
              <a:rPr lang="en-US" sz="2500" dirty="0" smtClean="0"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044" y="4795126"/>
            <a:ext cx="11825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A.  Make the part and capture the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044" y="5244884"/>
            <a:ext cx="11825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B.  Buy the part on the market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044" y="4348341"/>
            <a:ext cx="11825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You Should: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044" y="5721938"/>
            <a:ext cx="11825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  <a:cs typeface="Segoe UI Semilight" panose="020B0402040204020203" pitchFamily="34" charset="0"/>
              </a:rPr>
              <a:t>C</a:t>
            </a:r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.  Make some parts and buy some parts to keep leverage over suppliers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044" y="6171696"/>
            <a:ext cx="11825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D. 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4740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271" y="308608"/>
            <a:ext cx="9144000" cy="1655762"/>
          </a:xfrm>
        </p:spPr>
        <p:txBody>
          <a:bodyPr>
            <a:noAutofit/>
          </a:bodyPr>
          <a:lstStyle/>
          <a:p>
            <a:r>
              <a:rPr lang="en-US" sz="3000" dirty="0"/>
              <a:t>This </a:t>
            </a:r>
            <a:r>
              <a:rPr lang="en-US" sz="3000" dirty="0" err="1" smtClean="0"/>
              <a:t>powerpoint</a:t>
            </a:r>
            <a:r>
              <a:rPr lang="en-US" sz="3000" dirty="0" smtClean="0"/>
              <a:t> preview </a:t>
            </a:r>
            <a:r>
              <a:rPr lang="en-US" sz="3000" dirty="0"/>
              <a:t>has been provided to you courtesy of </a:t>
            </a:r>
            <a:r>
              <a:rPr lang="en-US" sz="3000" dirty="0" smtClean="0"/>
              <a:t>the </a:t>
            </a:r>
            <a:r>
              <a:rPr lang="en-US" sz="3000" dirty="0"/>
              <a:t>co-authors of </a:t>
            </a:r>
            <a:r>
              <a:rPr lang="en-US" sz="3000" i="1" dirty="0"/>
              <a:t>Strategic </a:t>
            </a:r>
            <a:r>
              <a:rPr lang="en-US" sz="3000" i="1" dirty="0" smtClean="0"/>
              <a:t>Management</a:t>
            </a:r>
            <a:r>
              <a:rPr lang="en-US" sz="3000" dirty="0" smtClean="0"/>
              <a:t>.  Access to the full </a:t>
            </a:r>
            <a:r>
              <a:rPr lang="en-US" sz="3000" dirty="0" err="1" smtClean="0"/>
              <a:t>powerpoint</a:t>
            </a:r>
            <a:r>
              <a:rPr lang="en-US" sz="3000" dirty="0" smtClean="0"/>
              <a:t> deck on this topic is only available for those </a:t>
            </a:r>
            <a:r>
              <a:rPr lang="en-US" sz="3000" dirty="0" smtClean="0"/>
              <a:t>who adopt our textbook after </a:t>
            </a:r>
            <a:r>
              <a:rPr lang="en-US" sz="3000" dirty="0" smtClean="0"/>
              <a:t>visiting Wiley at</a:t>
            </a:r>
            <a:r>
              <a:rPr lang="en-US" sz="3000" dirty="0"/>
              <a:t>:</a:t>
            </a:r>
          </a:p>
          <a:p>
            <a:r>
              <a:rPr lang="en-US" sz="3000" u="sng" dirty="0">
                <a:hlinkClick r:id="rId2"/>
              </a:rPr>
              <a:t>http://www.wiley.com/WileyCDA/WileyTitle/productCd-1119411696.html</a:t>
            </a:r>
            <a:endParaRPr lang="en-US" sz="3000" dirty="0"/>
          </a:p>
          <a:p>
            <a:r>
              <a:rPr lang="en-US" sz="3000" dirty="0" smtClean="0"/>
              <a:t>After adopting our text please contact one of the authors via email for access to the full </a:t>
            </a:r>
            <a:r>
              <a:rPr lang="en-US" sz="3000" dirty="0" err="1" smtClean="0"/>
              <a:t>powerpoint</a:t>
            </a:r>
            <a:r>
              <a:rPr lang="en-US" sz="3000" dirty="0" smtClean="0"/>
              <a:t> decks:</a:t>
            </a:r>
          </a:p>
          <a:p>
            <a:r>
              <a:rPr lang="en-US" sz="3000" dirty="0" smtClean="0"/>
              <a:t>Jeff Dyer:  jdyer@byu.edu</a:t>
            </a:r>
          </a:p>
          <a:p>
            <a:r>
              <a:rPr lang="en-US" sz="3000" dirty="0" smtClean="0"/>
              <a:t>Paul Godfrey: Paul_Godfrey@byu.edu </a:t>
            </a:r>
          </a:p>
          <a:p>
            <a:r>
              <a:rPr lang="en-US" sz="3000" dirty="0" smtClean="0"/>
              <a:t>Robert Jensen: RobertJensen@byu.edu</a:t>
            </a:r>
          </a:p>
          <a:p>
            <a:r>
              <a:rPr lang="en-US" sz="3000" dirty="0" smtClean="0"/>
              <a:t>David Bryce: dbryce@byu.edu</a:t>
            </a:r>
          </a:p>
        </p:txBody>
      </p:sp>
    </p:spTree>
    <p:extLst>
      <p:ext uri="{BB962C8B-B14F-4D97-AF65-F5344CB8AC3E}">
        <p14:creationId xmlns:p14="http://schemas.microsoft.com/office/powerpoint/2010/main" val="45233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Pole2.png"/>
          <p:cNvPicPr>
            <a:picLocks noChangeAspect="1"/>
          </p:cNvPicPr>
          <p:nvPr/>
        </p:nvPicPr>
        <p:blipFill rotWithShape="1">
          <a:blip r:embed="rId2" cstate="print"/>
          <a:srcRect l="43415"/>
          <a:stretch/>
        </p:blipFill>
        <p:spPr>
          <a:xfrm>
            <a:off x="5293216" y="0"/>
            <a:ext cx="6898783" cy="6858000"/>
          </a:xfrm>
          <a:prstGeom prst="rect">
            <a:avLst/>
          </a:prstGeom>
        </p:spPr>
      </p:pic>
      <p:pic>
        <p:nvPicPr>
          <p:cNvPr id="4" name="Picture 3" descr="Lt_large_sign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701" y="3580228"/>
            <a:ext cx="5994400" cy="148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9" y="1481505"/>
            <a:ext cx="5994400" cy="1199303"/>
          </a:xfrm>
          <a:prstGeom prst="rect">
            <a:avLst/>
          </a:prstGeom>
        </p:spPr>
      </p:pic>
      <p:pic>
        <p:nvPicPr>
          <p:cNvPr id="6" name="Picture 5" descr="Rt_large_sign_cr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3045" y="3007536"/>
            <a:ext cx="5994400" cy="1497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297" y="1615756"/>
            <a:ext cx="82825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Chapter 7</a:t>
            </a:r>
            <a:endParaRPr lang="en-US" sz="5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-60000">
            <a:off x="713641" y="3942622"/>
            <a:ext cx="545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Vertical Integration</a:t>
            </a:r>
            <a:endParaRPr lang="en-US" sz="4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-60000">
            <a:off x="7362295" y="3299992"/>
            <a:ext cx="8282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&amp; Outsourcing</a:t>
            </a:r>
            <a:endParaRPr lang="en-US" sz="4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-40942" y="272716"/>
            <a:ext cx="10072046" cy="1475873"/>
          </a:xfrm>
          <a:prstGeom prst="homePlate">
            <a:avLst/>
          </a:prstGeom>
          <a:solidFill>
            <a:srgbClr val="053D5E"/>
          </a:solidFill>
          <a:ln w="38100">
            <a:solidFill>
              <a:srgbClr val="A8A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 b="21004"/>
          <a:stretch/>
        </p:blipFill>
        <p:spPr>
          <a:xfrm>
            <a:off x="3717245" y="3219718"/>
            <a:ext cx="4762500" cy="33098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4597" y="482950"/>
            <a:ext cx="1046988" cy="1046988"/>
            <a:chOff x="184597" y="482950"/>
            <a:chExt cx="1046988" cy="1046988"/>
          </a:xfrm>
        </p:grpSpPr>
        <p:sp>
          <p:nvSpPr>
            <p:cNvPr id="3" name="Oval 2"/>
            <p:cNvSpPr/>
            <p:nvPr/>
          </p:nvSpPr>
          <p:spPr>
            <a:xfrm>
              <a:off x="184597" y="482950"/>
              <a:ext cx="1046988" cy="104698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44" y="612282"/>
              <a:ext cx="684094" cy="68409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12557" y="575557"/>
            <a:ext cx="8407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cap="small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Nike</a:t>
            </a:r>
            <a:endParaRPr lang="en-US" sz="4800" cap="small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2" y="2008983"/>
            <a:ext cx="121870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rgbClr val="053D5E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Value Proposition</a:t>
            </a:r>
          </a:p>
          <a:p>
            <a:pPr algn="ctr"/>
            <a:r>
              <a:rPr lang="en-US" sz="2500" dirty="0" smtClean="0"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rPr>
              <a:t>Differentiation through shoe (product) design and effective marketing/brand</a:t>
            </a:r>
          </a:p>
        </p:txBody>
      </p:sp>
    </p:spTree>
    <p:extLst>
      <p:ext uri="{BB962C8B-B14F-4D97-AF65-F5344CB8AC3E}">
        <p14:creationId xmlns:p14="http://schemas.microsoft.com/office/powerpoint/2010/main" val="42766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" y="251136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How Nike Delivers Unique Value</a:t>
            </a:r>
            <a:endParaRPr lang="en-US" sz="4800" cap="small" dirty="0">
              <a:solidFill>
                <a:srgbClr val="053D5E"/>
              </a:solidFill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4247" y="1262658"/>
            <a:ext cx="13026" cy="5311574"/>
          </a:xfrm>
          <a:prstGeom prst="line">
            <a:avLst/>
          </a:prstGeom>
          <a:ln w="381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6044" y="1328596"/>
            <a:ext cx="5741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53D5E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Core Capabilities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0773" y="1328596"/>
            <a:ext cx="5741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53D5E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Outsourcing Strategy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044" y="1919244"/>
            <a:ext cx="53977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Nike’s core capabilities are shoe design and marketing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0773" y="1923822"/>
            <a:ext cx="53977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Nike’s outsourcing strategy allowed </a:t>
            </a:r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it </a:t>
            </a:r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to plow additional money into building those core capabilities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4" r="7705"/>
          <a:stretch/>
        </p:blipFill>
        <p:spPr>
          <a:xfrm>
            <a:off x="1034321" y="3317015"/>
            <a:ext cx="4027425" cy="3018492"/>
          </a:xfrm>
          <a:prstGeom prst="rect">
            <a:avLst/>
          </a:prstGeom>
          <a:ln w="28575">
            <a:solidFill>
              <a:srgbClr val="595959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81" y="3314724"/>
            <a:ext cx="4027710" cy="3020783"/>
          </a:xfrm>
          <a:prstGeom prst="rect">
            <a:avLst/>
          </a:prstGeom>
          <a:ln w="28575"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21899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" y="167835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Theories of Vertical Integration</a:t>
            </a:r>
            <a:endParaRPr lang="en-US" sz="4800" cap="small" dirty="0">
              <a:solidFill>
                <a:srgbClr val="053D5E"/>
              </a:solidFill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title_Pole2.png"/>
          <p:cNvPicPr>
            <a:picLocks noChangeAspect="1"/>
          </p:cNvPicPr>
          <p:nvPr/>
        </p:nvPicPr>
        <p:blipFill rotWithShape="1">
          <a:blip r:embed="rId2" cstate="print"/>
          <a:srcRect l="43415"/>
          <a:stretch/>
        </p:blipFill>
        <p:spPr>
          <a:xfrm>
            <a:off x="5293216" y="1205947"/>
            <a:ext cx="6898783" cy="6858000"/>
          </a:xfrm>
          <a:prstGeom prst="rect">
            <a:avLst/>
          </a:prstGeom>
        </p:spPr>
      </p:pic>
      <p:pic>
        <p:nvPicPr>
          <p:cNvPr id="5" name="Picture 4" descr="Lt_large_sign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701" y="2877866"/>
            <a:ext cx="5994400" cy="1488200"/>
          </a:xfrm>
          <a:prstGeom prst="rect">
            <a:avLst/>
          </a:prstGeom>
        </p:spPr>
      </p:pic>
      <p:pic>
        <p:nvPicPr>
          <p:cNvPr id="6" name="Picture 5" descr="Rt_large_sign_c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3045" y="3444858"/>
            <a:ext cx="5994400" cy="1497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-60000">
            <a:off x="231363" y="3121664"/>
            <a:ext cx="545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MAKE</a:t>
            </a:r>
            <a:endParaRPr lang="en-US" sz="54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-60000">
            <a:off x="7308145" y="3691859"/>
            <a:ext cx="3184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BUY</a:t>
            </a:r>
            <a:endParaRPr lang="en-US" sz="54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296" y="1110186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Different Companies Can Take Different Paths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38767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Make VS. Buy</a:t>
            </a:r>
            <a:endParaRPr lang="en-US" sz="4800" cap="small" dirty="0">
              <a:solidFill>
                <a:srgbClr val="053D5E"/>
              </a:solidFill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 b="3021"/>
          <a:stretch/>
        </p:blipFill>
        <p:spPr>
          <a:xfrm>
            <a:off x="1826289" y="1743240"/>
            <a:ext cx="2418362" cy="689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33" y="1743240"/>
            <a:ext cx="3438658" cy="68504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1440" y="3967765"/>
            <a:ext cx="3928060" cy="594801"/>
            <a:chOff x="1071440" y="3967765"/>
            <a:chExt cx="3928060" cy="594801"/>
          </a:xfrm>
        </p:grpSpPr>
        <p:sp>
          <p:nvSpPr>
            <p:cNvPr id="8" name="Rectangle 7"/>
            <p:cNvSpPr/>
            <p:nvPr/>
          </p:nvSpPr>
          <p:spPr>
            <a:xfrm rot="10800000">
              <a:off x="1071441" y="3967765"/>
              <a:ext cx="3928059" cy="594801"/>
            </a:xfrm>
            <a:prstGeom prst="rect">
              <a:avLst/>
            </a:prstGeom>
            <a:solidFill>
              <a:srgbClr val="DCDDDF"/>
            </a:solidFill>
            <a:ln w="381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1071440" y="4026640"/>
              <a:ext cx="392806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500" dirty="0" smtClean="0">
                  <a:solidFill>
                    <a:srgbClr val="053D5E"/>
                  </a:solidFill>
                  <a:latin typeface="+mj-lt"/>
                  <a:ea typeface="Segoe UI Black" panose="020B0A02040204020203" pitchFamily="34" charset="0"/>
                  <a:cs typeface="Segoe UI Semilight" panose="020B0402040204020203" pitchFamily="34" charset="0"/>
                </a:rPr>
                <a:t>Supply Chain &amp; Logistics</a:t>
              </a:r>
              <a:endParaRPr lang="en-US" sz="2500" dirty="0">
                <a:solidFill>
                  <a:srgbClr val="053D5E"/>
                </a:solidFill>
                <a:latin typeface="+mj-lt"/>
                <a:ea typeface="+mn-ea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71440" y="3259888"/>
            <a:ext cx="3928060" cy="594801"/>
            <a:chOff x="1071440" y="3259888"/>
            <a:chExt cx="3928060" cy="594801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1071441" y="3259888"/>
              <a:ext cx="3928059" cy="594801"/>
            </a:xfrm>
            <a:prstGeom prst="rect">
              <a:avLst/>
            </a:prstGeom>
            <a:solidFill>
              <a:srgbClr val="DCDDDF"/>
            </a:solidFill>
            <a:ln w="381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071440" y="3318763"/>
              <a:ext cx="392806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500" dirty="0" smtClean="0">
                  <a:solidFill>
                    <a:srgbClr val="053D5E"/>
                  </a:solidFill>
                  <a:latin typeface="+mj-lt"/>
                  <a:ea typeface="Segoe UI Black" panose="020B0A02040204020203" pitchFamily="34" charset="0"/>
                  <a:cs typeface="Segoe UI Semilight" panose="020B0402040204020203" pitchFamily="34" charset="0"/>
                </a:rPr>
                <a:t>Product Design</a:t>
              </a:r>
              <a:endParaRPr lang="en-US" sz="2500" dirty="0">
                <a:solidFill>
                  <a:srgbClr val="053D5E"/>
                </a:solidFill>
                <a:latin typeface="+mj-lt"/>
                <a:ea typeface="+mn-ea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1440" y="2548683"/>
            <a:ext cx="3928060" cy="594801"/>
            <a:chOff x="1071440" y="2548683"/>
            <a:chExt cx="3928060" cy="594801"/>
          </a:xfrm>
        </p:grpSpPr>
        <p:sp>
          <p:nvSpPr>
            <p:cNvPr id="19" name="Rectangle 18"/>
            <p:cNvSpPr/>
            <p:nvPr/>
          </p:nvSpPr>
          <p:spPr>
            <a:xfrm rot="10800000">
              <a:off x="1071441" y="2548683"/>
              <a:ext cx="3928059" cy="594801"/>
            </a:xfrm>
            <a:prstGeom prst="rect">
              <a:avLst/>
            </a:prstGeom>
            <a:solidFill>
              <a:srgbClr val="DCDDDF"/>
            </a:solidFill>
            <a:ln w="381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71440" y="2607558"/>
              <a:ext cx="392806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500" dirty="0" smtClean="0">
                  <a:solidFill>
                    <a:srgbClr val="053D5E"/>
                  </a:solidFill>
                  <a:latin typeface="+mj-lt"/>
                  <a:ea typeface="Segoe UI Black" panose="020B0A02040204020203" pitchFamily="34" charset="0"/>
                  <a:cs typeface="Segoe UI Semilight" panose="020B0402040204020203" pitchFamily="34" charset="0"/>
                </a:rPr>
                <a:t>Brand</a:t>
              </a:r>
              <a:endParaRPr lang="en-US" sz="2500" dirty="0">
                <a:solidFill>
                  <a:srgbClr val="053D5E"/>
                </a:solidFill>
                <a:latin typeface="+mj-lt"/>
                <a:ea typeface="+mn-ea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71440" y="4675643"/>
            <a:ext cx="3928060" cy="594801"/>
            <a:chOff x="1071440" y="4675643"/>
            <a:chExt cx="3928060" cy="594801"/>
          </a:xfrm>
        </p:grpSpPr>
        <p:sp>
          <p:nvSpPr>
            <p:cNvPr id="21" name="Rectangle 20"/>
            <p:cNvSpPr/>
            <p:nvPr/>
          </p:nvSpPr>
          <p:spPr>
            <a:xfrm rot="10800000">
              <a:off x="1071441" y="4675643"/>
              <a:ext cx="3928059" cy="594801"/>
            </a:xfrm>
            <a:prstGeom prst="rect">
              <a:avLst/>
            </a:prstGeom>
            <a:solidFill>
              <a:srgbClr val="DCDDDF"/>
            </a:solidFill>
            <a:ln w="381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1071440" y="4734518"/>
              <a:ext cx="392806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500" dirty="0" smtClean="0">
                  <a:solidFill>
                    <a:srgbClr val="053D5E"/>
                  </a:solidFill>
                  <a:latin typeface="+mj-lt"/>
                  <a:ea typeface="Segoe UI Black" panose="020B0A02040204020203" pitchFamily="34" charset="0"/>
                  <a:cs typeface="Segoe UI Semilight" panose="020B0402040204020203" pitchFamily="34" charset="0"/>
                </a:rPr>
                <a:t>Computer Assembly</a:t>
              </a:r>
              <a:endParaRPr lang="en-US" sz="2500" dirty="0">
                <a:solidFill>
                  <a:srgbClr val="053D5E"/>
                </a:solidFill>
                <a:latin typeface="+mj-lt"/>
                <a:ea typeface="+mn-ea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1440" y="5383953"/>
            <a:ext cx="3928060" cy="594801"/>
            <a:chOff x="1071440" y="5383953"/>
            <a:chExt cx="3928060" cy="594801"/>
          </a:xfrm>
        </p:grpSpPr>
        <p:sp>
          <p:nvSpPr>
            <p:cNvPr id="23" name="Rectangle 22"/>
            <p:cNvSpPr/>
            <p:nvPr/>
          </p:nvSpPr>
          <p:spPr>
            <a:xfrm rot="10800000">
              <a:off x="1071441" y="5383953"/>
              <a:ext cx="3928059" cy="594801"/>
            </a:xfrm>
            <a:prstGeom prst="rect">
              <a:avLst/>
            </a:prstGeom>
            <a:solidFill>
              <a:srgbClr val="DCDDDF"/>
            </a:solidFill>
            <a:ln w="381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1071440" y="5442828"/>
              <a:ext cx="392806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500" dirty="0" smtClean="0">
                  <a:solidFill>
                    <a:srgbClr val="053D5E"/>
                  </a:solidFill>
                  <a:latin typeface="+mj-lt"/>
                  <a:ea typeface="Segoe UI Black" panose="020B0A02040204020203" pitchFamily="34" charset="0"/>
                  <a:cs typeface="Segoe UI Semilight" panose="020B0402040204020203" pitchFamily="34" charset="0"/>
                </a:rPr>
                <a:t>Mother Boards</a:t>
              </a:r>
              <a:endParaRPr lang="en-US" sz="2500" dirty="0">
                <a:solidFill>
                  <a:srgbClr val="053D5E"/>
                </a:solidFill>
                <a:latin typeface="+mj-lt"/>
                <a:ea typeface="+mn-ea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68689" y="3967765"/>
            <a:ext cx="3928060" cy="594801"/>
            <a:chOff x="7168689" y="3967765"/>
            <a:chExt cx="3928060" cy="594801"/>
          </a:xfrm>
        </p:grpSpPr>
        <p:sp>
          <p:nvSpPr>
            <p:cNvPr id="28" name="Rectangle 27"/>
            <p:cNvSpPr/>
            <p:nvPr/>
          </p:nvSpPr>
          <p:spPr>
            <a:xfrm rot="10800000">
              <a:off x="7168690" y="3967765"/>
              <a:ext cx="3928059" cy="594801"/>
            </a:xfrm>
            <a:prstGeom prst="rect">
              <a:avLst/>
            </a:prstGeom>
            <a:solidFill>
              <a:srgbClr val="DCDDDF"/>
            </a:solidFill>
            <a:ln w="381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7168689" y="4026640"/>
              <a:ext cx="392806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500" dirty="0" smtClean="0">
                  <a:solidFill>
                    <a:srgbClr val="053D5E"/>
                  </a:solidFill>
                  <a:latin typeface="+mj-lt"/>
                  <a:ea typeface="Segoe UI Black" panose="020B0A02040204020203" pitchFamily="34" charset="0"/>
                  <a:cs typeface="Segoe UI Semilight" panose="020B0402040204020203" pitchFamily="34" charset="0"/>
                </a:rPr>
                <a:t>Supply Chain &amp; Logistics</a:t>
              </a:r>
              <a:endParaRPr lang="en-US" sz="2500" dirty="0">
                <a:solidFill>
                  <a:srgbClr val="053D5E"/>
                </a:solidFill>
                <a:latin typeface="+mj-lt"/>
                <a:ea typeface="+mn-ea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68689" y="4675643"/>
            <a:ext cx="3928060" cy="594801"/>
            <a:chOff x="7168689" y="4675643"/>
            <a:chExt cx="3928060" cy="594801"/>
          </a:xfrm>
        </p:grpSpPr>
        <p:sp>
          <p:nvSpPr>
            <p:cNvPr id="34" name="Rectangle 33"/>
            <p:cNvSpPr/>
            <p:nvPr/>
          </p:nvSpPr>
          <p:spPr>
            <a:xfrm rot="10800000">
              <a:off x="7168690" y="4675643"/>
              <a:ext cx="3928059" cy="594801"/>
            </a:xfrm>
            <a:prstGeom prst="rect">
              <a:avLst/>
            </a:prstGeom>
            <a:solidFill>
              <a:srgbClr val="DCDDDF"/>
            </a:solidFill>
            <a:ln w="381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7168689" y="4734518"/>
              <a:ext cx="392806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500" dirty="0" smtClean="0">
                  <a:solidFill>
                    <a:srgbClr val="053D5E"/>
                  </a:solidFill>
                  <a:latin typeface="+mj-lt"/>
                  <a:ea typeface="Segoe UI Black" panose="020B0A02040204020203" pitchFamily="34" charset="0"/>
                  <a:cs typeface="Segoe UI Semilight" panose="020B0402040204020203" pitchFamily="34" charset="0"/>
                </a:rPr>
                <a:t>Computer Assembly</a:t>
              </a:r>
              <a:endParaRPr lang="en-US" sz="2500" dirty="0">
                <a:solidFill>
                  <a:srgbClr val="053D5E"/>
                </a:solidFill>
                <a:latin typeface="+mj-lt"/>
                <a:ea typeface="+mn-ea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68689" y="5383953"/>
            <a:ext cx="3928060" cy="594801"/>
            <a:chOff x="7168689" y="5383953"/>
            <a:chExt cx="3928060" cy="594801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7168690" y="5383953"/>
              <a:ext cx="3928059" cy="594801"/>
            </a:xfrm>
            <a:prstGeom prst="rect">
              <a:avLst/>
            </a:prstGeom>
            <a:solidFill>
              <a:srgbClr val="DCDDDF"/>
            </a:solidFill>
            <a:ln w="381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7168689" y="5442396"/>
              <a:ext cx="392806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500" dirty="0" smtClean="0">
                  <a:solidFill>
                    <a:srgbClr val="053D5E"/>
                  </a:solidFill>
                  <a:latin typeface="+mj-lt"/>
                  <a:ea typeface="Segoe UI Black" panose="020B0A02040204020203" pitchFamily="34" charset="0"/>
                  <a:cs typeface="Segoe UI Semilight" panose="020B0402040204020203" pitchFamily="34" charset="0"/>
                </a:rPr>
                <a:t>Mother Boards</a:t>
              </a:r>
              <a:endParaRPr lang="en-US" sz="2500" dirty="0">
                <a:solidFill>
                  <a:srgbClr val="053D5E"/>
                </a:solidFill>
                <a:latin typeface="+mj-lt"/>
                <a:ea typeface="+mn-ea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68689" y="6092263"/>
            <a:ext cx="3928060" cy="594801"/>
            <a:chOff x="7168689" y="6092263"/>
            <a:chExt cx="3928060" cy="594801"/>
          </a:xfrm>
        </p:grpSpPr>
        <p:sp>
          <p:nvSpPr>
            <p:cNvPr id="38" name="Rectangle 37"/>
            <p:cNvSpPr/>
            <p:nvPr/>
          </p:nvSpPr>
          <p:spPr>
            <a:xfrm rot="10800000">
              <a:off x="7168690" y="6092263"/>
              <a:ext cx="3928059" cy="594801"/>
            </a:xfrm>
            <a:prstGeom prst="rect">
              <a:avLst/>
            </a:prstGeom>
            <a:solidFill>
              <a:srgbClr val="DCDDDF"/>
            </a:solidFill>
            <a:ln w="381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7168689" y="6151138"/>
              <a:ext cx="392806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500" dirty="0" smtClean="0">
                  <a:solidFill>
                    <a:srgbClr val="053D5E"/>
                  </a:solidFill>
                  <a:latin typeface="+mj-lt"/>
                  <a:ea typeface="Segoe UI Black" panose="020B0A02040204020203" pitchFamily="34" charset="0"/>
                  <a:cs typeface="Segoe UI Semilight" panose="020B0402040204020203" pitchFamily="34" charset="0"/>
                </a:rPr>
                <a:t>Simple Circuit Boards</a:t>
              </a:r>
              <a:endParaRPr lang="en-US" sz="2500" dirty="0">
                <a:solidFill>
                  <a:srgbClr val="053D5E"/>
                </a:solidFill>
                <a:latin typeface="+mj-lt"/>
                <a:ea typeface="+mn-ea"/>
                <a:cs typeface="Segoe UI Semilight" panose="020B0402040204020203" pitchFamily="34" charset="0"/>
              </a:endParaRPr>
            </a:p>
          </p:txBody>
        </p:sp>
      </p:grpSp>
      <p:cxnSp>
        <p:nvCxnSpPr>
          <p:cNvPr id="49" name="Straight Arrow Connector 48"/>
          <p:cNvCxnSpPr>
            <a:stCxn id="8" idx="1"/>
            <a:endCxn id="28" idx="3"/>
          </p:cNvCxnSpPr>
          <p:nvPr/>
        </p:nvCxnSpPr>
        <p:spPr>
          <a:xfrm>
            <a:off x="4999500" y="4265165"/>
            <a:ext cx="2169190" cy="0"/>
          </a:xfrm>
          <a:prstGeom prst="straightConnector1">
            <a:avLst/>
          </a:prstGeom>
          <a:ln w="38100">
            <a:solidFill>
              <a:srgbClr val="595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3"/>
            <a:endCxn id="35" idx="1"/>
          </p:cNvCxnSpPr>
          <p:nvPr/>
        </p:nvCxnSpPr>
        <p:spPr>
          <a:xfrm>
            <a:off x="4999500" y="4973045"/>
            <a:ext cx="2169189" cy="0"/>
          </a:xfrm>
          <a:prstGeom prst="straightConnector1">
            <a:avLst/>
          </a:prstGeom>
          <a:ln w="38100">
            <a:solidFill>
              <a:srgbClr val="595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4" idx="3"/>
            <a:endCxn id="36" idx="3"/>
          </p:cNvCxnSpPr>
          <p:nvPr/>
        </p:nvCxnSpPr>
        <p:spPr>
          <a:xfrm flipV="1">
            <a:off x="4999500" y="5681353"/>
            <a:ext cx="2169190" cy="2"/>
          </a:xfrm>
          <a:prstGeom prst="straightConnector1">
            <a:avLst/>
          </a:prstGeom>
          <a:ln w="38100">
            <a:solidFill>
              <a:srgbClr val="595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9" idx="1"/>
          </p:cNvCxnSpPr>
          <p:nvPr/>
        </p:nvCxnSpPr>
        <p:spPr>
          <a:xfrm>
            <a:off x="4984109" y="6389664"/>
            <a:ext cx="2184580" cy="1"/>
          </a:xfrm>
          <a:prstGeom prst="straightConnector1">
            <a:avLst/>
          </a:prstGeom>
          <a:ln w="38100">
            <a:solidFill>
              <a:srgbClr val="595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2192000" y="17432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latin typeface="+mj-lt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+mj-lt"/>
                <a:cs typeface="Segoe UI Semilight" panose="020B0402040204020203" pitchFamily="34" charset="0"/>
              </a:rPr>
              <a:t>Notes:</a:t>
            </a:r>
          </a:p>
          <a:p>
            <a:r>
              <a:rPr lang="en-US" dirty="0" err="1" smtClean="0">
                <a:latin typeface="+mj-lt"/>
                <a:cs typeface="Segoe UI Semilight" panose="020B0402040204020203" pitchFamily="34" charset="0"/>
              </a:rPr>
              <a:t>ASUSTek</a:t>
            </a:r>
            <a:r>
              <a:rPr lang="en-US" dirty="0" smtClean="0">
                <a:latin typeface="+mj-lt"/>
                <a:cs typeface="Segoe UI Semilight" panose="020B0402040204020203" pitchFamily="34" charset="0"/>
              </a:rPr>
              <a:t> launched </a:t>
            </a:r>
            <a:r>
              <a:rPr lang="en-US" dirty="0" err="1" smtClean="0">
                <a:latin typeface="+mj-lt"/>
                <a:cs typeface="Segoe UI Semilight" panose="020B0402040204020203" pitchFamily="34" charset="0"/>
              </a:rPr>
              <a:t>Eee</a:t>
            </a:r>
            <a:r>
              <a:rPr lang="en-US" dirty="0" smtClean="0">
                <a:latin typeface="+mj-lt"/>
                <a:cs typeface="Segoe UI Semilight" panose="020B0402040204020203" pitchFamily="34" charset="0"/>
              </a:rPr>
              <a:t> PC in Taiwan at $340 and sold all units produced in the first day; stock price increased by 5 percent in one day.</a:t>
            </a:r>
            <a:endParaRPr lang="en-US" dirty="0">
              <a:latin typeface="+mj-lt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" y="224852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Advantages of Outsourcing</a:t>
            </a:r>
            <a:endParaRPr lang="en-US" sz="4800" cap="small" dirty="0">
              <a:solidFill>
                <a:srgbClr val="053D5E"/>
              </a:solidFill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296" y="1496739"/>
            <a:ext cx="10885695" cy="43627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300"/>
              </a:lnSpc>
              <a:buFont typeface="+mj-lt"/>
              <a:buAutoNum type="arabicPeriod"/>
            </a:pPr>
            <a:r>
              <a:rPr lang="en-US" sz="3000" b="1" dirty="0" smtClean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Flexibility:  </a:t>
            </a: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Allows a firm to flexibly </a:t>
            </a: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move </a:t>
            </a:r>
            <a:r>
              <a:rPr lang="en-US" sz="3000" dirty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to new suppliers that </a:t>
            </a: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offer lower </a:t>
            </a:r>
            <a:r>
              <a:rPr lang="en-US" sz="3000" dirty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costs or better </a:t>
            </a: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technology</a:t>
            </a:r>
          </a:p>
          <a:p>
            <a:pPr marL="457200" indent="-457200">
              <a:lnSpc>
                <a:spcPts val="3300"/>
              </a:lnSpc>
              <a:buFont typeface="+mj-lt"/>
              <a:buAutoNum type="arabicPeriod"/>
            </a:pPr>
            <a:endParaRPr lang="en-US" sz="3000" dirty="0" smtClean="0">
              <a:solidFill>
                <a:srgbClr val="053D5E"/>
              </a:solidFill>
              <a:latin typeface="+mj-lt"/>
              <a:cs typeface="Segoe UI Semibold" panose="020B0702040204020203" pitchFamily="34" charset="0"/>
            </a:endParaRPr>
          </a:p>
          <a:p>
            <a:pPr marL="457200" indent="-457200">
              <a:lnSpc>
                <a:spcPts val="3300"/>
              </a:lnSpc>
              <a:buFont typeface="+mj-lt"/>
              <a:buAutoNum type="arabicPeriod"/>
            </a:pPr>
            <a:r>
              <a:rPr lang="en-US" sz="3000" b="1" dirty="0" smtClean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Focus: </a:t>
            </a:r>
            <a:r>
              <a:rPr lang="en-US" sz="3000" dirty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Keeps the firm focused on a narrower </a:t>
            </a: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set of </a:t>
            </a:r>
            <a:r>
              <a:rPr lang="en-US" sz="3000" dirty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core </a:t>
            </a: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competencies that:</a:t>
            </a:r>
          </a:p>
          <a:p>
            <a:pPr marL="971550" lvl="1" indent="-514350">
              <a:lnSpc>
                <a:spcPts val="3300"/>
              </a:lnSpc>
              <a:buFont typeface="+mj-lt"/>
              <a:buAutoNum type="alphaLcParenR"/>
            </a:pP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Allows it to </a:t>
            </a: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specialize, </a:t>
            </a: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light" panose="020B0402040204020203" pitchFamily="34" charset="0"/>
              </a:rPr>
              <a:t>thereby increasing its expertise and its scale/experience in those activities. </a:t>
            </a:r>
          </a:p>
          <a:p>
            <a:pPr marL="971550" lvl="1" indent="-514350">
              <a:lnSpc>
                <a:spcPts val="3300"/>
              </a:lnSpc>
              <a:buFont typeface="+mj-lt"/>
              <a:buAutoNum type="alphaLcParenR"/>
            </a:pP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Minimizes </a:t>
            </a:r>
            <a:r>
              <a:rPr lang="en-US" sz="3000" dirty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c</a:t>
            </a: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apital investment by only investing in a few core activities.</a:t>
            </a:r>
          </a:p>
          <a:p>
            <a:pPr marL="342900" indent="-342900">
              <a:buFont typeface="Arial" charset="0"/>
              <a:buChar char="•"/>
            </a:pPr>
            <a:endParaRPr lang="en-US" sz="3000" dirty="0" smtClean="0">
              <a:solidFill>
                <a:srgbClr val="053D5E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0595" y="1155156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Outsourcing isn’t always the answer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9" y="231826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Vertical Integration</a:t>
            </a:r>
            <a:endParaRPr lang="en-US" sz="4800" cap="small" dirty="0">
              <a:solidFill>
                <a:srgbClr val="053D5E"/>
              </a:solidFill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73" y="1932847"/>
            <a:ext cx="6532653" cy="4463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 rot="21287128">
            <a:off x="4100465" y="3060325"/>
            <a:ext cx="29304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orbel"/>
              </a:rPr>
              <a:t>Who Let </a:t>
            </a:r>
          </a:p>
          <a:p>
            <a:pPr algn="ctr"/>
            <a:r>
              <a:rPr lang="en-US" sz="35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orbel"/>
              </a:rPr>
              <a:t>Intel Inside?</a:t>
            </a:r>
            <a:endParaRPr lang="en-US" sz="3500" i="1" dirty="0">
              <a:solidFill>
                <a:schemeClr val="bg1">
                  <a:lumMod val="95000"/>
                </a:schemeClr>
              </a:solidFill>
              <a:latin typeface="+mj-lt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926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" y="191097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Dangers of Outsourcing</a:t>
            </a:r>
            <a:endParaRPr lang="en-US" sz="4800" cap="small" dirty="0">
              <a:solidFill>
                <a:srgbClr val="053D5E"/>
              </a:solidFill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398" y="1696537"/>
            <a:ext cx="1018149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3000" dirty="0" smtClean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Loss of Control/Power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500" dirty="0">
                <a:latin typeface="+mj-lt"/>
                <a:cs typeface="Segoe UI Semilight" panose="020B0402040204020203" pitchFamily="34" charset="0"/>
              </a:rPr>
              <a:t>May give an outside supplier undue power or </a:t>
            </a:r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control if </a:t>
            </a:r>
            <a:r>
              <a:rPr lang="en-US" sz="2500" dirty="0">
                <a:latin typeface="+mj-lt"/>
                <a:cs typeface="Segoe UI Semilight" panose="020B0402040204020203" pitchFamily="34" charset="0"/>
              </a:rPr>
              <a:t>the outsourced activity is critical to </a:t>
            </a:r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success</a:t>
            </a:r>
          </a:p>
          <a:p>
            <a:pPr marL="800100" lvl="1" indent="-342900">
              <a:buFont typeface="Arial" charset="0"/>
              <a:buChar char="•"/>
            </a:pPr>
            <a:endParaRPr lang="en-US" sz="2500" dirty="0">
              <a:solidFill>
                <a:srgbClr val="053D5E"/>
              </a:solidFill>
              <a:latin typeface="+mj-lt"/>
              <a:cs typeface="Segoe UI Semibold" panose="020B0702040204020203" pitchFamily="34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3000" dirty="0">
                <a:solidFill>
                  <a:srgbClr val="053D5E"/>
                </a:solidFill>
                <a:latin typeface="+mj-lt"/>
                <a:cs typeface="Segoe UI Semibold" panose="020B0702040204020203" pitchFamily="34" charset="0"/>
              </a:rPr>
              <a:t>Loss of Capabilities</a:t>
            </a:r>
            <a:endParaRPr lang="en-US" sz="3000" dirty="0">
              <a:latin typeface="+mj-lt"/>
              <a:cs typeface="Segoe UI Semilight" panose="020B0402040204020203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500" dirty="0">
                <a:latin typeface="+mj-lt"/>
                <a:cs typeface="Segoe UI Semilight" panose="020B0402040204020203" pitchFamily="34" charset="0"/>
              </a:rPr>
              <a:t>May set in motion the loss of capabilities that may </a:t>
            </a:r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be important </a:t>
            </a:r>
            <a:r>
              <a:rPr lang="en-US" sz="2500" dirty="0">
                <a:latin typeface="+mj-lt"/>
                <a:cs typeface="Segoe UI Semilight" panose="020B0402040204020203" pitchFamily="34" charset="0"/>
              </a:rPr>
              <a:t>for the future—and create a future </a:t>
            </a:r>
            <a:r>
              <a:rPr lang="en-US" sz="2500" dirty="0" smtClean="0">
                <a:latin typeface="+mj-lt"/>
                <a:cs typeface="Segoe UI Semilight" panose="020B0402040204020203" pitchFamily="34" charset="0"/>
              </a:rPr>
              <a:t>competitor</a:t>
            </a:r>
            <a:endParaRPr lang="en-US" sz="2500" dirty="0">
              <a:latin typeface="+mj-lt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ermedia.com - street sign - animated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10126</TotalTime>
  <Words>561</Words>
  <Application>Microsoft Office PowerPoint</Application>
  <PresentationFormat>Widescreen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Corbel</vt:lpstr>
      <vt:lpstr>Franklin Gothic Book</vt:lpstr>
      <vt:lpstr>Franklin Gothic Medium</vt:lpstr>
      <vt:lpstr>Segoe UI Black</vt:lpstr>
      <vt:lpstr>Segoe UI Emoji</vt:lpstr>
      <vt:lpstr>Segoe UI Semibold</vt:lpstr>
      <vt:lpstr>Segoe UI Semilight</vt:lpstr>
      <vt:lpstr>Wingdings</vt:lpstr>
      <vt:lpstr>Office Theme</vt:lpstr>
      <vt:lpstr>Presentermedia.com - street sign - animated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Igloo</dc:creator>
  <cp:lastModifiedBy>Jeff Dyer</cp:lastModifiedBy>
  <cp:revision>109</cp:revision>
  <dcterms:created xsi:type="dcterms:W3CDTF">2017-05-26T22:35:18Z</dcterms:created>
  <dcterms:modified xsi:type="dcterms:W3CDTF">2017-11-06T23:39:09Z</dcterms:modified>
</cp:coreProperties>
</file>