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78" r:id="rId3"/>
    <p:sldId id="257" r:id="rId4"/>
    <p:sldId id="258" r:id="rId5"/>
    <p:sldId id="262" r:id="rId6"/>
    <p:sldId id="263" r:id="rId7"/>
    <p:sldId id="265" r:id="rId8"/>
    <p:sldId id="279" r:id="rId9"/>
    <p:sldId id="280"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06B"/>
    <a:srgbClr val="153D5D"/>
    <a:srgbClr val="A82A24"/>
    <a:srgbClr val="A70E13"/>
    <a:srgbClr val="053D5E"/>
    <a:srgbClr val="A8A9AD"/>
    <a:srgbClr val="FFFFFF"/>
    <a:srgbClr val="07749D"/>
    <a:srgbClr val="BDDAE8"/>
    <a:srgbClr val="F16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1" autoAdjust="0"/>
    <p:restoredTop sz="87476" autoAdjust="0"/>
  </p:normalViewPr>
  <p:slideViewPr>
    <p:cSldViewPr snapToGrid="0">
      <p:cViewPr varScale="1">
        <p:scale>
          <a:sx n="65" d="100"/>
          <a:sy n="65" d="100"/>
        </p:scale>
        <p:origin x="3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96" b="0" i="0" u="none" strike="noStrike" kern="1200" spc="0" baseline="0">
                <a:solidFill>
                  <a:srgbClr val="FF0000"/>
                </a:solidFill>
                <a:latin typeface="+mj-lt"/>
                <a:ea typeface="+mn-ea"/>
                <a:cs typeface="+mn-cs"/>
              </a:defRPr>
            </a:pPr>
            <a:r>
              <a:rPr lang="en-US" sz="2400" b="0" dirty="0">
                <a:solidFill>
                  <a:schemeClr val="tx1"/>
                </a:solidFill>
                <a:latin typeface="+mj-lt"/>
              </a:rPr>
              <a:t>GE Segment</a:t>
            </a:r>
            <a:r>
              <a:rPr lang="en-US" sz="2400" b="0" baseline="0" dirty="0">
                <a:solidFill>
                  <a:schemeClr val="tx1"/>
                </a:solidFill>
                <a:latin typeface="+mj-lt"/>
              </a:rPr>
              <a:t> Revenues, </a:t>
            </a:r>
            <a:r>
              <a:rPr lang="en-US" sz="2400" b="0" baseline="0" dirty="0" smtClean="0">
                <a:solidFill>
                  <a:schemeClr val="tx1"/>
                </a:solidFill>
                <a:latin typeface="+mj-lt"/>
              </a:rPr>
              <a:t> 2013 &amp; 2016</a:t>
            </a:r>
          </a:p>
        </c:rich>
      </c:tx>
      <c:layout/>
      <c:overlay val="0"/>
      <c:spPr>
        <a:noFill/>
        <a:ln w="25386">
          <a:noFill/>
        </a:ln>
      </c:spPr>
    </c:title>
    <c:autoTitleDeleted val="0"/>
    <c:plotArea>
      <c:layout>
        <c:manualLayout>
          <c:layoutTarget val="inner"/>
          <c:xMode val="edge"/>
          <c:yMode val="edge"/>
          <c:x val="7.5406362890177395E-2"/>
          <c:y val="1.2865143365862799E-2"/>
          <c:w val="0.92459363710982301"/>
          <c:h val="0.87667700127327897"/>
        </c:manualLayout>
      </c:layout>
      <c:barChart>
        <c:barDir val="col"/>
        <c:grouping val="clustered"/>
        <c:varyColors val="0"/>
        <c:ser>
          <c:idx val="1"/>
          <c:order val="0"/>
          <c:tx>
            <c:strRef>
              <c:f>Sheet1!$A$31</c:f>
              <c:strCache>
                <c:ptCount val="1"/>
                <c:pt idx="0">
                  <c:v>2013</c:v>
                </c:pt>
              </c:strCache>
            </c:strRef>
          </c:tx>
          <c:spPr>
            <a:solidFill>
              <a:srgbClr val="A82A24"/>
            </a:solidFill>
            <a:ln>
              <a:noFill/>
            </a:ln>
            <a:effectLst/>
            <a:scene3d>
              <a:camera prst="orthographicFront"/>
              <a:lightRig rig="threePt" dir="t"/>
            </a:scene3d>
            <a:sp3d prstMaterial="metal"/>
          </c:spPr>
          <c:invertIfNegative val="0"/>
          <c:dLbls>
            <c:spPr>
              <a:noFill/>
              <a:ln w="25386">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Sheet1!$B$29:$K$29</c:f>
              <c:strCache>
                <c:ptCount val="10"/>
                <c:pt idx="0">
                  <c:v>Power &amp; Water</c:v>
                </c:pt>
                <c:pt idx="1">
                  <c:v>Renewable Energy</c:v>
                </c:pt>
                <c:pt idx="2">
                  <c:v>Oil &amp; Gas</c:v>
                </c:pt>
                <c:pt idx="3">
                  <c:v>Energy Management</c:v>
                </c:pt>
                <c:pt idx="4">
                  <c:v>Aviation</c:v>
                </c:pt>
                <c:pt idx="5">
                  <c:v>Healthcare</c:v>
                </c:pt>
                <c:pt idx="6">
                  <c:v>Transportation</c:v>
                </c:pt>
                <c:pt idx="7">
                  <c:v>Appliances/ Lighting</c:v>
                </c:pt>
                <c:pt idx="8">
                  <c:v>Energy Connections/ Lighting</c:v>
                </c:pt>
                <c:pt idx="9">
                  <c:v>GE Capital</c:v>
                </c:pt>
              </c:strCache>
            </c:strRef>
          </c:cat>
          <c:val>
            <c:numRef>
              <c:f>Sheet1!$B$31:$K$31</c:f>
              <c:numCache>
                <c:formatCode>0%</c:formatCode>
                <c:ptCount val="10"/>
                <c:pt idx="0">
                  <c:v>0.16742850564438</c:v>
                </c:pt>
                <c:pt idx="1">
                  <c:v>0</c:v>
                </c:pt>
                <c:pt idx="2">
                  <c:v>0.114953036859463</c:v>
                </c:pt>
                <c:pt idx="3">
                  <c:v>5.1256526420575703E-2</c:v>
                </c:pt>
                <c:pt idx="4">
                  <c:v>0.14837914525052601</c:v>
                </c:pt>
                <c:pt idx="5">
                  <c:v>0.123248616839012</c:v>
                </c:pt>
                <c:pt idx="6">
                  <c:v>3.9852643411955102E-2</c:v>
                </c:pt>
                <c:pt idx="7">
                  <c:v>5.6464119077125202E-2</c:v>
                </c:pt>
                <c:pt idx="8">
                  <c:v>0</c:v>
                </c:pt>
                <c:pt idx="9">
                  <c:v>0.29841740649696302</c:v>
                </c:pt>
              </c:numCache>
            </c:numRef>
          </c:val>
          <c:extLst xmlns:c16r2="http://schemas.microsoft.com/office/drawing/2015/06/chart">
            <c:ext xmlns:c16="http://schemas.microsoft.com/office/drawing/2014/chart" uri="{C3380CC4-5D6E-409C-BE32-E72D297353CC}">
              <c16:uniqueId val="{00000000-78B1-497E-92D9-C54D5870EDAF}"/>
            </c:ext>
          </c:extLst>
        </c:ser>
        <c:ser>
          <c:idx val="2"/>
          <c:order val="1"/>
          <c:tx>
            <c:strRef>
              <c:f>Sheet1!$A$32</c:f>
              <c:strCache>
                <c:ptCount val="1"/>
                <c:pt idx="0">
                  <c:v>2016</c:v>
                </c:pt>
              </c:strCache>
            </c:strRef>
          </c:tx>
          <c:spPr>
            <a:solidFill>
              <a:srgbClr val="EEC06B"/>
            </a:solidFill>
            <a:ln>
              <a:noFill/>
            </a:ln>
            <a:effectLst/>
            <a:scene3d>
              <a:camera prst="orthographicFront"/>
              <a:lightRig rig="threePt" dir="t"/>
            </a:scene3d>
            <a:sp3d prstMaterial="metal"/>
          </c:spPr>
          <c:invertIfNegative val="0"/>
          <c:dLbls>
            <c:dLbl>
              <c:idx val="6"/>
              <c:layout>
                <c:manualLayout>
                  <c:x val="1.49208792738648E-2"/>
                  <c:y val="-7.191201593162580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8B1-497E-92D9-C54D5870EDAF}"/>
                </c:ext>
                <c:ext xmlns:c15="http://schemas.microsoft.com/office/drawing/2012/chart" uri="{CE6537A1-D6FC-4f65-9D91-7224C49458BB}">
                  <c15:layout/>
                </c:ext>
              </c:extLst>
            </c:dLbl>
            <c:spPr>
              <a:noFill/>
              <a:ln w="25386">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Sheet1!$B$29:$K$29</c:f>
              <c:strCache>
                <c:ptCount val="10"/>
                <c:pt idx="0">
                  <c:v>Power &amp; Water</c:v>
                </c:pt>
                <c:pt idx="1">
                  <c:v>Renewable Energy</c:v>
                </c:pt>
                <c:pt idx="2">
                  <c:v>Oil &amp; Gas</c:v>
                </c:pt>
                <c:pt idx="3">
                  <c:v>Energy Management</c:v>
                </c:pt>
                <c:pt idx="4">
                  <c:v>Aviation</c:v>
                </c:pt>
                <c:pt idx="5">
                  <c:v>Healthcare</c:v>
                </c:pt>
                <c:pt idx="6">
                  <c:v>Transportation</c:v>
                </c:pt>
                <c:pt idx="7">
                  <c:v>Appliances/ Lighting</c:v>
                </c:pt>
                <c:pt idx="8">
                  <c:v>Energy Connections/ Lighting</c:v>
                </c:pt>
                <c:pt idx="9">
                  <c:v>GE Capital</c:v>
                </c:pt>
              </c:strCache>
            </c:strRef>
          </c:cat>
          <c:val>
            <c:numRef>
              <c:f>Sheet1!$B$32:$K$32</c:f>
              <c:numCache>
                <c:formatCode>0%</c:formatCode>
                <c:ptCount val="10"/>
                <c:pt idx="0">
                  <c:v>0.2162</c:v>
                </c:pt>
                <c:pt idx="1">
                  <c:v>7.2800000000000004E-2</c:v>
                </c:pt>
                <c:pt idx="2">
                  <c:v>0.10390000000000001</c:v>
                </c:pt>
                <c:pt idx="3">
                  <c:v>0</c:v>
                </c:pt>
                <c:pt idx="4">
                  <c:v>0.21160000000000001</c:v>
                </c:pt>
                <c:pt idx="5">
                  <c:v>0.1474</c:v>
                </c:pt>
                <c:pt idx="6">
                  <c:v>3.7999999999999999E-2</c:v>
                </c:pt>
                <c:pt idx="7">
                  <c:v>0</c:v>
                </c:pt>
                <c:pt idx="8">
                  <c:v>0.12</c:v>
                </c:pt>
                <c:pt idx="9">
                  <c:v>8.1430000000000002E-2</c:v>
                </c:pt>
              </c:numCache>
            </c:numRef>
          </c:val>
          <c:extLst xmlns:c16r2="http://schemas.microsoft.com/office/drawing/2015/06/chart">
            <c:ext xmlns:c16="http://schemas.microsoft.com/office/drawing/2014/chart" uri="{C3380CC4-5D6E-409C-BE32-E72D297353CC}">
              <c16:uniqueId val="{00000001-78B1-497E-92D9-C54D5870EDAF}"/>
            </c:ext>
          </c:extLst>
        </c:ser>
        <c:dLbls>
          <c:showLegendKey val="0"/>
          <c:showVal val="0"/>
          <c:showCatName val="0"/>
          <c:showSerName val="0"/>
          <c:showPercent val="0"/>
          <c:showBubbleSize val="0"/>
        </c:dLbls>
        <c:gapWidth val="219"/>
        <c:overlap val="-27"/>
        <c:axId val="360429968"/>
        <c:axId val="360430528"/>
      </c:barChart>
      <c:catAx>
        <c:axId val="360429968"/>
        <c:scaling>
          <c:orientation val="minMax"/>
        </c:scaling>
        <c:delete val="0"/>
        <c:axPos val="b"/>
        <c:numFmt formatCode="General" sourceLinked="1"/>
        <c:majorTickMark val="none"/>
        <c:minorTickMark val="none"/>
        <c:tickLblPos val="nextTo"/>
        <c:spPr>
          <a:noFill/>
          <a:ln w="9499"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153D5D"/>
                </a:solidFill>
                <a:latin typeface="+mj-lt"/>
                <a:ea typeface="+mn-ea"/>
                <a:cs typeface="+mn-cs"/>
              </a:defRPr>
            </a:pPr>
            <a:endParaRPr lang="en-US"/>
          </a:p>
        </c:txPr>
        <c:crossAx val="360430528"/>
        <c:crosses val="autoZero"/>
        <c:auto val="1"/>
        <c:lblAlgn val="ctr"/>
        <c:lblOffset val="100"/>
        <c:noMultiLvlLbl val="0"/>
      </c:catAx>
      <c:valAx>
        <c:axId val="360430528"/>
        <c:scaling>
          <c:orientation val="minMax"/>
        </c:scaling>
        <c:delete val="0"/>
        <c:axPos val="l"/>
        <c:title>
          <c:tx>
            <c:rich>
              <a:bodyPr/>
              <a:lstStyle/>
              <a:p>
                <a:pPr>
                  <a:defRPr b="1">
                    <a:latin typeface="+mj-lt"/>
                  </a:defRPr>
                </a:pPr>
                <a:r>
                  <a:rPr lang="en-US" sz="1100" b="1" dirty="0" smtClean="0">
                    <a:solidFill>
                      <a:schemeClr val="tx1"/>
                    </a:solidFill>
                    <a:latin typeface="+mj-lt"/>
                  </a:rPr>
                  <a:t>% of Total Revenue</a:t>
                </a:r>
              </a:p>
            </c:rich>
          </c:tx>
          <c:layout>
            <c:manualLayout>
              <c:xMode val="edge"/>
              <c:yMode val="edge"/>
              <c:x val="5.0000000000000001E-3"/>
              <c:y val="0.28200787401574801"/>
            </c:manualLayout>
          </c:layout>
          <c:overlay val="0"/>
        </c:title>
        <c:numFmt formatCode="0%" sourceLinked="1"/>
        <c:majorTickMark val="none"/>
        <c:minorTickMark val="none"/>
        <c:tickLblPos val="nextTo"/>
        <c:spPr>
          <a:ln w="6347">
            <a:noFill/>
          </a:ln>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360429968"/>
        <c:crosses val="autoZero"/>
        <c:crossBetween val="between"/>
      </c:valAx>
      <c:spPr>
        <a:noFill/>
        <a:ln w="25386">
          <a:noFill/>
        </a:ln>
      </c:spPr>
    </c:plotArea>
    <c:legend>
      <c:legendPos val="b"/>
      <c:layout/>
      <c:overlay val="0"/>
      <c:spPr>
        <a:noFill/>
        <a:ln w="25386">
          <a:noFill/>
        </a:ln>
      </c:spPr>
      <c:txPr>
        <a:bodyPr rot="0" spcFirstLastPara="1" vertOverflow="ellipsis" vert="horz" wrap="square" anchor="ctr" anchorCtr="1"/>
        <a:lstStyle/>
        <a:p>
          <a:pPr>
            <a:defRPr sz="898" b="1" i="0" u="none" strike="noStrike" kern="1200" baseline="0">
              <a:solidFill>
                <a:srgbClr val="FF0000"/>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FE5BE-4C52-4CF2-8A64-BFE1009FC73F}"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A2B03-A38A-4B5E-B453-20808D3043D1}" type="slidenum">
              <a:rPr lang="en-US" smtClean="0"/>
              <a:t>‹#›</a:t>
            </a:fld>
            <a:endParaRPr lang="en-US"/>
          </a:p>
        </p:txBody>
      </p:sp>
    </p:spTree>
    <p:extLst>
      <p:ext uri="{BB962C8B-B14F-4D97-AF65-F5344CB8AC3E}">
        <p14:creationId xmlns:p14="http://schemas.microsoft.com/office/powerpoint/2010/main" val="272074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813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2-3 minutes here</a:t>
            </a:r>
          </a:p>
          <a:p>
            <a:endParaRPr lang="en-US" altLang="en-US" dirty="0" smtClean="0"/>
          </a:p>
          <a:p>
            <a:r>
              <a:rPr lang="en-US" altLang="en-US" dirty="0" smtClean="0"/>
              <a:t>We can think of the value chain as moving from raw materials, through manufacturing or production, and on to distribution and post sales work.  To move in the direction of raw materials is to backward integrate, in the direction of distribution and the customer is to forward integrate.  Chapter 7 deals</a:t>
            </a:r>
            <a:r>
              <a:rPr lang="en-US" altLang="en-US" baseline="0" dirty="0" smtClean="0"/>
              <a:t> with vertical integration</a:t>
            </a:r>
            <a:endParaRPr lang="en-US" altLang="en-US" dirty="0" smtClean="0"/>
          </a:p>
          <a:p>
            <a:endParaRPr lang="en-US" altLang="en-US" dirty="0" smtClean="0"/>
          </a:p>
          <a:p>
            <a:r>
              <a:rPr lang="en-US" altLang="en-US" dirty="0" smtClean="0"/>
              <a:t>To diversify is to move between different value chains between industries.  For example, Cisco diversified</a:t>
            </a:r>
            <a:r>
              <a:rPr lang="en-US" altLang="en-US" baseline="0" dirty="0" smtClean="0"/>
              <a:t> when they moved from routers into phones.</a:t>
            </a:r>
          </a:p>
          <a:p>
            <a:endParaRPr lang="en-US" altLang="en-US" baseline="0" dirty="0" smtClean="0"/>
          </a:p>
          <a:p>
            <a:r>
              <a:rPr lang="en-US" altLang="en-US" baseline="0" dirty="0" smtClean="0"/>
              <a:t>Alliances are a special case of horizontal (and sometimes vertical) movement and so they get their own chapter, chapter 8.</a:t>
            </a:r>
            <a:endParaRPr lang="en-US" altLang="en-US" dirty="0" smtClean="0"/>
          </a:p>
        </p:txBody>
      </p:sp>
      <p:sp>
        <p:nvSpPr>
          <p:cNvPr id="4" name="Slide Number Placeholder 3"/>
          <p:cNvSpPr>
            <a:spLocks noGrp="1"/>
          </p:cNvSpPr>
          <p:nvPr>
            <p:ph type="sldNum" sz="quarter" idx="10"/>
          </p:nvPr>
        </p:nvSpPr>
        <p:spPr/>
        <p:txBody>
          <a:bodyPr/>
          <a:lstStyle/>
          <a:p>
            <a:fld id="{2E6A2B03-A38A-4B5E-B453-20808D3043D1}" type="slidenum">
              <a:rPr lang="en-US" smtClean="0"/>
              <a:t>3</a:t>
            </a:fld>
            <a:endParaRPr lang="en-US"/>
          </a:p>
        </p:txBody>
      </p:sp>
    </p:spTree>
    <p:extLst>
      <p:ext uri="{BB962C8B-B14F-4D97-AF65-F5344CB8AC3E}">
        <p14:creationId xmlns:p14="http://schemas.microsoft.com/office/powerpoint/2010/main" val="104490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Organizations can diversify one of three ways (have students try and think of new examples here):</a:t>
            </a:r>
          </a:p>
          <a:p>
            <a:endParaRPr lang="en-US" altLang="en-US" dirty="0" smtClean="0"/>
          </a:p>
          <a:p>
            <a:r>
              <a:rPr lang="en-US" altLang="en-US" dirty="0" smtClean="0"/>
              <a:t>Greenfield entry:  Opening your own operations.  An example might be Apple building its own presence in music players and phones.  </a:t>
            </a:r>
          </a:p>
          <a:p>
            <a:endParaRPr lang="en-US" altLang="en-US" dirty="0" smtClean="0"/>
          </a:p>
          <a:p>
            <a:r>
              <a:rPr lang="en-US" altLang="en-US" dirty="0" smtClean="0"/>
              <a:t>Merger or Acquisition:  Buying or getting bought out by another company. This is how Cisco grows.  Ask a student to figure out how many acquisitions Cisco has done in the last 20 years.</a:t>
            </a:r>
            <a:endParaRPr lang="en-US" dirty="0" smtClean="0"/>
          </a:p>
        </p:txBody>
      </p:sp>
      <p:sp>
        <p:nvSpPr>
          <p:cNvPr id="4" name="Slide Number Placeholder 3"/>
          <p:cNvSpPr>
            <a:spLocks noGrp="1"/>
          </p:cNvSpPr>
          <p:nvPr>
            <p:ph type="sldNum" sz="quarter" idx="10"/>
          </p:nvPr>
        </p:nvSpPr>
        <p:spPr/>
        <p:txBody>
          <a:bodyPr/>
          <a:lstStyle/>
          <a:p>
            <a:fld id="{2E6A2B03-A38A-4B5E-B453-20808D3043D1}" type="slidenum">
              <a:rPr lang="en-US" smtClean="0"/>
              <a:t>4</a:t>
            </a:fld>
            <a:endParaRPr lang="en-US"/>
          </a:p>
        </p:txBody>
      </p:sp>
    </p:spTree>
    <p:extLst>
      <p:ext uri="{BB962C8B-B14F-4D97-AF65-F5344CB8AC3E}">
        <p14:creationId xmlns:p14="http://schemas.microsoft.com/office/powerpoint/2010/main" val="25309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I’m probably</a:t>
            </a:r>
            <a:r>
              <a:rPr lang="en-US" altLang="en-US" baseline="0" dirty="0" smtClean="0"/>
              <a:t> going to spend about 10 minutes here because it’s important that students understand there is a logic for creating value through corporate strategy.</a:t>
            </a:r>
            <a:endParaRPr lang="en-US" altLang="en-US" dirty="0" smtClean="0"/>
          </a:p>
          <a:p>
            <a:endParaRPr lang="en-US" altLang="en-US" dirty="0" smtClean="0"/>
          </a:p>
          <a:p>
            <a:r>
              <a:rPr lang="en-US" altLang="en-US" dirty="0" smtClean="0"/>
              <a:t>Why does diversification create value?  The data suggest that it doesn’t.  Broadly conceived, most diversified companies trade at a 10-15% discount, all else equal, than their focused competitors.  Why do investors believe that diversified firms, those competing in multiple lines of business, are worth less than focused companies?</a:t>
            </a:r>
          </a:p>
          <a:p>
            <a:endParaRPr lang="en-US" altLang="en-US" dirty="0" smtClean="0"/>
          </a:p>
          <a:p>
            <a:endParaRPr lang="en-US" altLang="en-US" dirty="0" smtClean="0"/>
          </a:p>
          <a:p>
            <a:r>
              <a:rPr lang="en-US" altLang="en-US" dirty="0" smtClean="0"/>
              <a:t>The critical question</a:t>
            </a:r>
            <a:r>
              <a:rPr lang="en-US" altLang="en-US" baseline="0" dirty="0" smtClean="0"/>
              <a:t> that executives need to ask is: “why is this business more valuable because we own it than if it operated alone?”  The failure to ask, and answer, this question leads to poor choices of corporate strategy.</a:t>
            </a:r>
            <a:endParaRPr lang="en-US" altLang="en-US" dirty="0" smtClean="0"/>
          </a:p>
          <a:p>
            <a:endParaRPr lang="en-US" altLang="en-US" dirty="0" smtClean="0"/>
          </a:p>
          <a:p>
            <a:r>
              <a:rPr lang="en-US" altLang="en-US" dirty="0" smtClean="0"/>
              <a:t>Companies that win through diversification do so through exploiting their current resources into new market areas.  Conversely, diversification creates value when it expands its resources and capabilities through diversification.  </a:t>
            </a:r>
          </a:p>
          <a:p>
            <a:endParaRPr lang="en-US" altLang="en-US" dirty="0" smtClean="0"/>
          </a:p>
          <a:p>
            <a:r>
              <a:rPr lang="en-US" altLang="en-US" dirty="0" smtClean="0"/>
              <a:t>You want to draw out the other dimension of front end and back end and get students thinking about why companies that do these win.  Have them think of non-amazon examples to use for the rest of these.</a:t>
            </a:r>
            <a:endParaRPr lang="en-US" dirty="0"/>
          </a:p>
        </p:txBody>
      </p:sp>
      <p:sp>
        <p:nvSpPr>
          <p:cNvPr id="4" name="Slide Number Placeholder 3"/>
          <p:cNvSpPr>
            <a:spLocks noGrp="1"/>
          </p:cNvSpPr>
          <p:nvPr>
            <p:ph type="sldNum" sz="quarter" idx="10"/>
          </p:nvPr>
        </p:nvSpPr>
        <p:spPr/>
        <p:txBody>
          <a:bodyPr/>
          <a:lstStyle/>
          <a:p>
            <a:fld id="{2E6A2B03-A38A-4B5E-B453-20808D3043D1}" type="slidenum">
              <a:rPr lang="en-US" smtClean="0"/>
              <a:t>5</a:t>
            </a:fld>
            <a:endParaRPr lang="en-US"/>
          </a:p>
        </p:txBody>
      </p:sp>
    </p:spTree>
    <p:extLst>
      <p:ext uri="{BB962C8B-B14F-4D97-AF65-F5344CB8AC3E}">
        <p14:creationId xmlns:p14="http://schemas.microsoft.com/office/powerpoint/2010/main" val="151780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slide is an optional choice for instructors not using the whiteboard animation.</a:t>
            </a:r>
          </a:p>
          <a:p>
            <a:pPr>
              <a:defRPr/>
            </a:pPr>
            <a:endParaRPr lang="en-US" dirty="0" smtClean="0"/>
          </a:p>
          <a:p>
            <a:pPr>
              <a:defRPr/>
            </a:pPr>
            <a:r>
              <a:rPr lang="en-US" dirty="0" smtClean="0"/>
              <a:t>Consider GE.</a:t>
            </a:r>
          </a:p>
          <a:p>
            <a:pPr>
              <a:defRPr/>
            </a:pPr>
            <a:endParaRPr lang="en-US" dirty="0" smtClean="0"/>
          </a:p>
          <a:p>
            <a:pPr>
              <a:defRPr/>
            </a:pPr>
            <a:r>
              <a:rPr lang="en-US" dirty="0" smtClean="0"/>
              <a:t>The company begins in 1878 selling light bulbs in NYC.   </a:t>
            </a:r>
          </a:p>
          <a:p>
            <a:pPr>
              <a:defRPr/>
            </a:pPr>
            <a:endParaRPr lang="en-US" dirty="0" smtClean="0"/>
          </a:p>
          <a:p>
            <a:pPr>
              <a:defRPr/>
            </a:pPr>
            <a:r>
              <a:rPr lang="en-US" dirty="0" smtClean="0"/>
              <a:t>In 1882 the company they build a power station.  What type of move is this? It’s not backward integration, but it’s entering a new market, one for electricity generation.  Why would GE do this?  Mainly to expand its resources (in terms of power generation) so that it could sell more light bulbs.  This is the generation of GE’s Power and Water division (19% of current revenues), and Energy Management (5%).  </a:t>
            </a:r>
          </a:p>
          <a:p>
            <a:pPr>
              <a:defRPr/>
            </a:pPr>
            <a:endParaRPr lang="en-US" dirty="0" smtClean="0"/>
          </a:p>
          <a:p>
            <a:pPr>
              <a:defRPr/>
            </a:pPr>
            <a:r>
              <a:rPr lang="en-US" dirty="0" smtClean="0"/>
              <a:t>1895 GE expands into locomotives and electrical transformers.  What type is this?  It’s exploiting the capability in power generation to a mobile platform. This is now GE Transportation (4%)</a:t>
            </a:r>
          </a:p>
          <a:p>
            <a:pPr>
              <a:defRPr/>
            </a:pPr>
            <a:endParaRPr lang="en-US" dirty="0" smtClean="0"/>
          </a:p>
          <a:p>
            <a:pPr>
              <a:defRPr/>
            </a:pPr>
            <a:r>
              <a:rPr lang="en-US" dirty="0" smtClean="0"/>
              <a:t>Also in 1895, GE introduces an electric X-Ray machine.  What type?  Exploiting skills in electricity and electrical equipment.  Now GE Healthcare (12%).</a:t>
            </a:r>
          </a:p>
          <a:p>
            <a:pPr>
              <a:defRPr/>
            </a:pPr>
            <a:endParaRPr lang="en-US" dirty="0" smtClean="0"/>
          </a:p>
          <a:p>
            <a:pPr>
              <a:defRPr/>
            </a:pPr>
            <a:r>
              <a:rPr lang="en-US" dirty="0" smtClean="0"/>
              <a:t>In 1905, GE begins the Electric Bond and Share Company to help cities finance the purchase of GE electrification system. What type? Expand Back end resources.    This is the forerunner to GE Capital (31% of revenue today).</a:t>
            </a:r>
          </a:p>
          <a:p>
            <a:pPr>
              <a:defRPr/>
            </a:pPr>
            <a:endParaRPr lang="en-US" dirty="0" smtClean="0"/>
          </a:p>
          <a:p>
            <a:pPr>
              <a:defRPr/>
            </a:pPr>
            <a:r>
              <a:rPr lang="en-US" dirty="0" smtClean="0"/>
              <a:t>1917, GE produces a “</a:t>
            </a:r>
            <a:r>
              <a:rPr lang="en-US" dirty="0" err="1" smtClean="0"/>
              <a:t>superturbocharger</a:t>
            </a:r>
            <a:r>
              <a:rPr lang="en-US" dirty="0" smtClean="0"/>
              <a:t>” for airplanes in WWI.  Allows planes more power and higher flight.  What type? Leverages power generation and locomotion.   Today GE aviation is 14% of the business.</a:t>
            </a:r>
          </a:p>
        </p:txBody>
      </p:sp>
      <p:sp>
        <p:nvSpPr>
          <p:cNvPr id="4" name="Slide Number Placeholder 3"/>
          <p:cNvSpPr>
            <a:spLocks noGrp="1"/>
          </p:cNvSpPr>
          <p:nvPr>
            <p:ph type="sldNum" sz="quarter" idx="10"/>
          </p:nvPr>
        </p:nvSpPr>
        <p:spPr/>
        <p:txBody>
          <a:bodyPr/>
          <a:lstStyle/>
          <a:p>
            <a:fld id="{2E6A2B03-A38A-4B5E-B453-20808D3043D1}" type="slidenum">
              <a:rPr lang="en-US" smtClean="0"/>
              <a:t>6</a:t>
            </a:fld>
            <a:endParaRPr lang="en-US"/>
          </a:p>
        </p:txBody>
      </p:sp>
    </p:spTree>
    <p:extLst>
      <p:ext uri="{BB962C8B-B14F-4D97-AF65-F5344CB8AC3E}">
        <p14:creationId xmlns:p14="http://schemas.microsoft.com/office/powerpoint/2010/main" val="146110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I’m going to spend about 20 minutes</a:t>
            </a:r>
            <a:r>
              <a:rPr lang="en-US" sz="1200" baseline="0" dirty="0" smtClean="0"/>
              <a:t> here: This is the real meat of the chapter.</a:t>
            </a:r>
            <a:endParaRPr lang="en-US" sz="1200" dirty="0" smtClean="0"/>
          </a:p>
          <a:p>
            <a:pPr>
              <a:defRPr/>
            </a:pPr>
            <a:endParaRPr lang="en-US" sz="1200" dirty="0" smtClean="0"/>
          </a:p>
          <a:p>
            <a:pPr>
              <a:defRPr/>
            </a:pPr>
            <a:r>
              <a:rPr lang="en-US" sz="1200" dirty="0" smtClean="0"/>
              <a:t>How do companies exploit or expand their resources and capabilities through diversification?</a:t>
            </a:r>
          </a:p>
          <a:p>
            <a:pPr>
              <a:defRPr/>
            </a:pPr>
            <a:endParaRPr lang="en-US" sz="1200" dirty="0" smtClean="0"/>
          </a:p>
          <a:p>
            <a:pPr>
              <a:defRPr/>
            </a:pPr>
            <a:r>
              <a:rPr lang="en-US" sz="1200" dirty="0" smtClean="0"/>
              <a:t>The six S’s:</a:t>
            </a:r>
          </a:p>
          <a:p>
            <a:pPr marL="228600" indent="-228600">
              <a:buFontTx/>
              <a:buAutoNum type="arabicPeriod"/>
              <a:defRPr/>
            </a:pPr>
            <a:r>
              <a:rPr lang="en-US" sz="1200" dirty="0" smtClean="0"/>
              <a:t>Utilizing slack managerial capacity (this is companies that diversify into related industries/markets, like</a:t>
            </a:r>
            <a:r>
              <a:rPr lang="en-US" sz="1200" baseline="0" dirty="0" smtClean="0"/>
              <a:t> Marriott entering different segments of the hotel b </a:t>
            </a:r>
            <a:r>
              <a:rPr lang="en-US" sz="1200" baseline="0" dirty="0" err="1" smtClean="0"/>
              <a:t>usiness</a:t>
            </a:r>
            <a:r>
              <a:rPr lang="en-US" sz="1200" dirty="0" smtClean="0"/>
              <a:t>)</a:t>
            </a:r>
          </a:p>
          <a:p>
            <a:pPr marL="228600" indent="-228600">
              <a:buFontTx/>
              <a:buAutoNum type="arabicPeriod"/>
              <a:defRPr/>
            </a:pPr>
            <a:r>
              <a:rPr lang="en-US" sz="1200" dirty="0" smtClean="0"/>
              <a:t>Creating synergy between operating units (this is Disney and Cap Cities, ABC.  Joining content and distribution makes it all fit)</a:t>
            </a:r>
          </a:p>
          <a:p>
            <a:pPr marL="228600" indent="-228600">
              <a:buFontTx/>
              <a:buAutoNum type="arabicPeriod"/>
              <a:defRPr/>
            </a:pPr>
            <a:r>
              <a:rPr lang="en-US" sz="1200" dirty="0" smtClean="0"/>
              <a:t>Exploiting or enhancing shared knowledge or core competences (this is the Honda motor story, also Disney and ESPN in branding)</a:t>
            </a:r>
          </a:p>
          <a:p>
            <a:pPr marL="228600" indent="-228600">
              <a:buFontTx/>
              <a:buAutoNum type="arabicPeriod"/>
              <a:defRPr/>
            </a:pPr>
            <a:r>
              <a:rPr lang="en-US" sz="1200" dirty="0" smtClean="0"/>
              <a:t>Employing similar business models (this is the dominant logic, used by Sumitomo and Dover)</a:t>
            </a:r>
          </a:p>
          <a:p>
            <a:pPr marL="228600" indent="-228600">
              <a:buFontTx/>
              <a:buAutoNum type="arabicPeriod"/>
              <a:defRPr/>
            </a:pPr>
            <a:r>
              <a:rPr lang="en-US" sz="1200" dirty="0" smtClean="0"/>
              <a:t>Spreading capital between units (This is, in large measure, one way that GE creates value, by allocating capital to new opportunities)</a:t>
            </a:r>
          </a:p>
          <a:p>
            <a:pPr marL="228600" indent="-228600">
              <a:buFontTx/>
              <a:buAutoNum type="arabicPeriod"/>
              <a:defRPr/>
            </a:pPr>
            <a:r>
              <a:rPr lang="en-US" sz="1200" dirty="0" smtClean="0"/>
              <a:t>Stepping stones to other markets and industries (this is also the GE story, particularly in oil and gas, their newest entry)</a:t>
            </a:r>
          </a:p>
          <a:p>
            <a:pPr>
              <a:defRPr/>
            </a:pPr>
            <a:endParaRPr lang="en-US" sz="1200" dirty="0" smtClean="0"/>
          </a:p>
          <a:p>
            <a:pPr>
              <a:defRPr/>
            </a:pPr>
            <a:r>
              <a:rPr lang="en-US" sz="1200" dirty="0" smtClean="0"/>
              <a:t>You may also qualify for these benefits</a:t>
            </a:r>
          </a:p>
          <a:p>
            <a:pPr marL="228600" indent="-228600">
              <a:buFontTx/>
              <a:buAutoNum type="arabicPeriod"/>
              <a:defRPr/>
            </a:pPr>
            <a:r>
              <a:rPr lang="en-US" sz="1200" dirty="0" smtClean="0"/>
              <a:t>Stopping competitors</a:t>
            </a:r>
          </a:p>
          <a:p>
            <a:pPr marL="228600" indent="-228600">
              <a:buFontTx/>
              <a:buAutoNum type="arabicPeriod"/>
              <a:defRPr/>
            </a:pPr>
            <a:r>
              <a:rPr lang="en-US" sz="1200" dirty="0" smtClean="0"/>
              <a:t>Stay ahead of markets</a:t>
            </a:r>
          </a:p>
        </p:txBody>
      </p:sp>
      <p:sp>
        <p:nvSpPr>
          <p:cNvPr id="4" name="Slide Number Placeholder 3"/>
          <p:cNvSpPr>
            <a:spLocks noGrp="1"/>
          </p:cNvSpPr>
          <p:nvPr>
            <p:ph type="sldNum" sz="quarter" idx="10"/>
          </p:nvPr>
        </p:nvSpPr>
        <p:spPr/>
        <p:txBody>
          <a:bodyPr/>
          <a:lstStyle/>
          <a:p>
            <a:fld id="{2E6A2B03-A38A-4B5E-B453-20808D3043D1}" type="slidenum">
              <a:rPr lang="en-US" smtClean="0"/>
              <a:t>8</a:t>
            </a:fld>
            <a:endParaRPr lang="en-US"/>
          </a:p>
        </p:txBody>
      </p:sp>
    </p:spTree>
    <p:extLst>
      <p:ext uri="{BB962C8B-B14F-4D97-AF65-F5344CB8AC3E}">
        <p14:creationId xmlns:p14="http://schemas.microsoft.com/office/powerpoint/2010/main" val="192212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5B623-9CA0-4816-B71A-57AF11DCDD9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8382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5B623-9CA0-4816-B71A-57AF11DCDD9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327897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5B623-9CA0-4816-B71A-57AF11DCDD9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408794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subTitle" idx="1"/>
          </p:nvPr>
        </p:nvSpPr>
        <p:spPr>
          <a:xfrm>
            <a:off x="415600" y="4300633"/>
            <a:ext cx="11360800" cy="1056800"/>
          </a:xfrm>
          <a:prstGeom prst="rect">
            <a:avLst/>
          </a:prstGeom>
        </p:spPr>
        <p:txBody>
          <a:bodyPr lIns="91425" tIns="91425" rIns="91425" bIns="91425" anchor="t" anchorCtr="0"/>
          <a:lstStyle>
            <a:lvl1pPr lvl="0" algn="ctr">
              <a:lnSpc>
                <a:spcPct val="100000"/>
              </a:lnSpc>
              <a:spcBef>
                <a:spcPts val="0"/>
              </a:spcBef>
              <a:spcAft>
                <a:spcPts val="0"/>
              </a:spcAft>
              <a:buClr>
                <a:srgbClr val="FFFFFF"/>
              </a:buClr>
              <a:buSzPct val="100000"/>
              <a:buNone/>
              <a:defRPr sz="3733">
                <a:solidFill>
                  <a:srgbClr val="FFFFFF"/>
                </a:solidFill>
              </a:defRPr>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Tree>
    <p:extLst>
      <p:ext uri="{BB962C8B-B14F-4D97-AF65-F5344CB8AC3E}">
        <p14:creationId xmlns:p14="http://schemas.microsoft.com/office/powerpoint/2010/main" val="103187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36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81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4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8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551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3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9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5B623-9CA0-4816-B71A-57AF11DCDD9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240031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8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39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87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94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subTitle" idx="1"/>
          </p:nvPr>
        </p:nvSpPr>
        <p:spPr>
          <a:xfrm>
            <a:off x="415600" y="4300633"/>
            <a:ext cx="11360800" cy="1056800"/>
          </a:xfrm>
          <a:prstGeom prst="rect">
            <a:avLst/>
          </a:prstGeom>
        </p:spPr>
        <p:txBody>
          <a:bodyPr lIns="91425" tIns="91425" rIns="91425" bIns="91425" anchor="t" anchorCtr="0"/>
          <a:lstStyle>
            <a:lvl1pPr lvl="0" algn="ctr">
              <a:lnSpc>
                <a:spcPct val="100000"/>
              </a:lnSpc>
              <a:spcBef>
                <a:spcPts val="0"/>
              </a:spcBef>
              <a:spcAft>
                <a:spcPts val="0"/>
              </a:spcAft>
              <a:buClr>
                <a:srgbClr val="FFFFFF"/>
              </a:buClr>
              <a:buSzPct val="100000"/>
              <a:buNone/>
              <a:defRPr sz="3733">
                <a:solidFill>
                  <a:srgbClr val="FFFFFF"/>
                </a:solidFill>
              </a:defRPr>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Tree>
    <p:extLst>
      <p:ext uri="{BB962C8B-B14F-4D97-AF65-F5344CB8AC3E}">
        <p14:creationId xmlns:p14="http://schemas.microsoft.com/office/powerpoint/2010/main" val="39237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5B623-9CA0-4816-B71A-57AF11DCDD9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229122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5B623-9CA0-4816-B71A-57AF11DCDD9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283941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5B623-9CA0-4816-B71A-57AF11DCDD9B}"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364612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5B623-9CA0-4816-B71A-57AF11DCDD9B}"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677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5B623-9CA0-4816-B71A-57AF11DCDD9B}"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255075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5B623-9CA0-4816-B71A-57AF11DCDD9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2899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5B623-9CA0-4816-B71A-57AF11DCDD9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68A80-BC6C-4EB1-96FB-E4EDAF95A4CA}" type="slidenum">
              <a:rPr lang="en-US" smtClean="0"/>
              <a:t>‹#›</a:t>
            </a:fld>
            <a:endParaRPr lang="en-US"/>
          </a:p>
        </p:txBody>
      </p:sp>
    </p:spTree>
    <p:extLst>
      <p:ext uri="{BB962C8B-B14F-4D97-AF65-F5344CB8AC3E}">
        <p14:creationId xmlns:p14="http://schemas.microsoft.com/office/powerpoint/2010/main" val="165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5B623-9CA0-4816-B71A-57AF11DCDD9B}"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8A80-BC6C-4EB1-96FB-E4EDAF95A4CA}" type="slidenum">
              <a:rPr lang="en-US" smtClean="0"/>
              <a:t>‹#›</a:t>
            </a:fld>
            <a:endParaRPr lang="en-US"/>
          </a:p>
        </p:txBody>
      </p:sp>
    </p:spTree>
    <p:extLst>
      <p:ext uri="{BB962C8B-B14F-4D97-AF65-F5344CB8AC3E}">
        <p14:creationId xmlns:p14="http://schemas.microsoft.com/office/powerpoint/2010/main" val="279959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F6CB-1039-4B3F-812F-F77315DF48C2}"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DB915-B603-4EE4-B9CB-144D92FA99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6766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www.wiley.com/WileyCDA/WileyTitle/productCd-1119411696.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subTitle" idx="1"/>
          </p:nvPr>
        </p:nvSpPr>
        <p:spPr>
          <a:xfrm>
            <a:off x="415600" y="4300633"/>
            <a:ext cx="11360800" cy="1056800"/>
          </a:xfrm>
          <a:prstGeom prst="rect">
            <a:avLst/>
          </a:prstGeom>
        </p:spPr>
        <p:txBody>
          <a:bodyPr lIns="121900" tIns="121900" rIns="121900" bIns="121900" anchor="t" anchorCtr="0">
            <a:noAutofit/>
          </a:bodyPr>
          <a:lstStyle/>
          <a:p>
            <a:r>
              <a:rPr lang="en-US" dirty="0" smtClean="0"/>
              <a:t>Chapter 6: Corporate Strategy</a:t>
            </a:r>
            <a:endParaRPr dirty="0"/>
          </a:p>
        </p:txBody>
      </p:sp>
    </p:spTree>
    <p:extLst>
      <p:ext uri="{BB962C8B-B14F-4D97-AF65-F5344CB8AC3E}">
        <p14:creationId xmlns:p14="http://schemas.microsoft.com/office/powerpoint/2010/main" val="17781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contrast="20000"/>
          </a:blip>
          <a:stretch>
            <a:fillRect/>
          </a:stretch>
        </p:blipFill>
        <p:spPr>
          <a:xfrm>
            <a:off x="0" y="0"/>
            <a:ext cx="12192000" cy="6858000"/>
          </a:xfrm>
          <a:prstGeom prst="rect">
            <a:avLst/>
          </a:prstGeom>
          <a:solidFill>
            <a:srgbClr val="053D5E"/>
          </a:solidFill>
        </p:spPr>
      </p:pic>
      <p:sp>
        <p:nvSpPr>
          <p:cNvPr id="3" name="TextBox 2"/>
          <p:cNvSpPr txBox="1"/>
          <p:nvPr/>
        </p:nvSpPr>
        <p:spPr>
          <a:xfrm>
            <a:off x="262774" y="4017304"/>
            <a:ext cx="6887034" cy="1569660"/>
          </a:xfrm>
          <a:prstGeom prst="rect">
            <a:avLst/>
          </a:prstGeom>
          <a:noFill/>
        </p:spPr>
        <p:txBody>
          <a:bodyPr wrap="square" rtlCol="0">
            <a:spAutoFit/>
          </a:bodyPr>
          <a:lstStyle/>
          <a:p>
            <a:r>
              <a:rPr lang="en-US" sz="4800" dirty="0" smtClean="0">
                <a:solidFill>
                  <a:srgbClr val="053D5E"/>
                </a:solidFill>
                <a:cs typeface="Segoe UI Semibold" panose="020B0702040204020203" pitchFamily="34" charset="0"/>
              </a:rPr>
              <a:t>CHAPTER 6 </a:t>
            </a:r>
          </a:p>
          <a:p>
            <a:r>
              <a:rPr lang="en-US" sz="4800" dirty="0" smtClean="0">
                <a:solidFill>
                  <a:srgbClr val="053D5E"/>
                </a:solidFill>
                <a:cs typeface="Segoe UI Semibold" panose="020B0702040204020203" pitchFamily="34" charset="0"/>
              </a:rPr>
              <a:t>CORPORATE STRATEGY</a:t>
            </a:r>
            <a:endParaRPr lang="en-US" sz="4800" dirty="0">
              <a:solidFill>
                <a:srgbClr val="053D5E"/>
              </a:solidFill>
              <a:cs typeface="Segoe UI Semibold" panose="020B0702040204020203" pitchFamily="34" charset="0"/>
            </a:endParaRPr>
          </a:p>
        </p:txBody>
      </p:sp>
    </p:spTree>
    <p:extLst>
      <p:ext uri="{BB962C8B-B14F-4D97-AF65-F5344CB8AC3E}">
        <p14:creationId xmlns:p14="http://schemas.microsoft.com/office/powerpoint/2010/main" val="1043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9" y="185703"/>
            <a:ext cx="12187711" cy="769441"/>
          </a:xfrm>
          <a:prstGeom prst="rect">
            <a:avLst/>
          </a:prstGeom>
          <a:noFill/>
        </p:spPr>
        <p:txBody>
          <a:bodyPr wrap="square" rtlCol="0">
            <a:spAutoFit/>
          </a:bodyPr>
          <a:lstStyle/>
          <a:p>
            <a:pPr algn="ctr"/>
            <a:r>
              <a:rPr lang="en-US" sz="4400" cap="small" dirty="0" smtClean="0">
                <a:solidFill>
                  <a:srgbClr val="053D5E"/>
                </a:solidFill>
                <a:ea typeface="Segoe UI Black" panose="020B0A02040204020203" pitchFamily="34" charset="0"/>
                <a:cs typeface="Segoe UI Semibold" panose="020B0702040204020203" pitchFamily="34" charset="0"/>
              </a:rPr>
              <a:t>MOVING ALONG THE VALUE CHAIN</a:t>
            </a:r>
            <a:endParaRPr lang="en-US" sz="4400" cap="small" dirty="0">
              <a:solidFill>
                <a:srgbClr val="053D5E"/>
              </a:solidFill>
              <a:ea typeface="Segoe UI Black" panose="020B0A02040204020203" pitchFamily="34" charset="0"/>
              <a:cs typeface="Segoe UI Semibold" panose="020B0702040204020203" pitchFamily="34" charset="0"/>
            </a:endParaRPr>
          </a:p>
        </p:txBody>
      </p:sp>
      <p:cxnSp>
        <p:nvCxnSpPr>
          <p:cNvPr id="5" name="Straight Connector 4"/>
          <p:cNvCxnSpPr/>
          <p:nvPr/>
        </p:nvCxnSpPr>
        <p:spPr>
          <a:xfrm flipH="1">
            <a:off x="6094247" y="1262658"/>
            <a:ext cx="13026" cy="5311574"/>
          </a:xfrm>
          <a:prstGeom prst="line">
            <a:avLst/>
          </a:prstGeom>
          <a:ln w="38100">
            <a:solidFill>
              <a:srgbClr val="A8A9A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6044" y="1328596"/>
            <a:ext cx="5741227" cy="553998"/>
          </a:xfrm>
          <a:prstGeom prst="rect">
            <a:avLst/>
          </a:prstGeom>
          <a:noFill/>
        </p:spPr>
        <p:txBody>
          <a:bodyPr wrap="square" rtlCol="0">
            <a:spAutoFit/>
          </a:bodyPr>
          <a:lstStyle/>
          <a:p>
            <a:r>
              <a:rPr lang="en-US" sz="3000" dirty="0" smtClean="0">
                <a:solidFill>
                  <a:srgbClr val="053D5E"/>
                </a:solidFill>
                <a:latin typeface="+mj-lt"/>
                <a:ea typeface="Segoe UI Black" panose="020B0A02040204020203" pitchFamily="34" charset="0"/>
                <a:cs typeface="Segoe UI Semibold" panose="020B0702040204020203" pitchFamily="34" charset="0"/>
              </a:rPr>
              <a:t>Vertical</a:t>
            </a:r>
          </a:p>
        </p:txBody>
      </p:sp>
      <p:sp>
        <p:nvSpPr>
          <p:cNvPr id="7" name="TextBox 6"/>
          <p:cNvSpPr txBox="1"/>
          <p:nvPr/>
        </p:nvSpPr>
        <p:spPr>
          <a:xfrm>
            <a:off x="6450773" y="1328596"/>
            <a:ext cx="5741227" cy="553998"/>
          </a:xfrm>
          <a:prstGeom prst="rect">
            <a:avLst/>
          </a:prstGeom>
          <a:noFill/>
        </p:spPr>
        <p:txBody>
          <a:bodyPr wrap="square" rtlCol="0">
            <a:spAutoFit/>
          </a:bodyPr>
          <a:lstStyle/>
          <a:p>
            <a:r>
              <a:rPr lang="en-US" sz="3000" dirty="0" smtClean="0">
                <a:solidFill>
                  <a:srgbClr val="053D5E"/>
                </a:solidFill>
                <a:latin typeface="+mj-lt"/>
                <a:ea typeface="Segoe UI Black" panose="020B0A02040204020203" pitchFamily="34" charset="0"/>
                <a:cs typeface="Segoe UI Semibold" panose="020B0702040204020203" pitchFamily="34" charset="0"/>
              </a:rPr>
              <a:t>Horizontal</a:t>
            </a:r>
          </a:p>
        </p:txBody>
      </p:sp>
      <p:sp>
        <p:nvSpPr>
          <p:cNvPr id="8" name="TextBox 7"/>
          <p:cNvSpPr txBox="1"/>
          <p:nvPr/>
        </p:nvSpPr>
        <p:spPr>
          <a:xfrm>
            <a:off x="366044" y="1919244"/>
            <a:ext cx="5397726" cy="861774"/>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latin typeface="+mj-lt"/>
                <a:cs typeface="Segoe UI Semilight" panose="020B0402040204020203" pitchFamily="34" charset="0"/>
              </a:rPr>
              <a:t>Backward Integration</a:t>
            </a:r>
          </a:p>
          <a:p>
            <a:pPr marL="342900" indent="-342900">
              <a:buFont typeface="Arial" panose="020B0604020202020204" pitchFamily="34" charset="0"/>
              <a:buChar char="•"/>
            </a:pPr>
            <a:r>
              <a:rPr lang="en-US" sz="2500" dirty="0" smtClean="0">
                <a:latin typeface="+mj-lt"/>
                <a:cs typeface="Segoe UI Semilight" panose="020B0402040204020203" pitchFamily="34" charset="0"/>
              </a:rPr>
              <a:t>Forward Integration</a:t>
            </a:r>
          </a:p>
        </p:txBody>
      </p:sp>
      <p:sp>
        <p:nvSpPr>
          <p:cNvPr id="9" name="TextBox 8"/>
          <p:cNvSpPr txBox="1"/>
          <p:nvPr/>
        </p:nvSpPr>
        <p:spPr>
          <a:xfrm>
            <a:off x="6450773" y="1923822"/>
            <a:ext cx="5397726" cy="861774"/>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latin typeface="+mj-lt"/>
                <a:cs typeface="Segoe UI Semilight" panose="020B0402040204020203" pitchFamily="34" charset="0"/>
              </a:rPr>
              <a:t>Diversification</a:t>
            </a:r>
          </a:p>
          <a:p>
            <a:pPr marL="342900" indent="-342900">
              <a:buFont typeface="Arial" panose="020B0604020202020204" pitchFamily="34" charset="0"/>
              <a:buChar char="•"/>
            </a:pPr>
            <a:r>
              <a:rPr lang="en-US" sz="2500" dirty="0" smtClean="0">
                <a:latin typeface="+mj-lt"/>
                <a:cs typeface="Segoe UI Semilight" panose="020B0402040204020203" pitchFamily="34" charset="0"/>
              </a:rPr>
              <a:t>Alliances</a:t>
            </a:r>
          </a:p>
        </p:txBody>
      </p:sp>
      <p:sp>
        <p:nvSpPr>
          <p:cNvPr id="15" name="Right Arrow 14"/>
          <p:cNvSpPr/>
          <p:nvPr/>
        </p:nvSpPr>
        <p:spPr>
          <a:xfrm>
            <a:off x="7135306" y="3224722"/>
            <a:ext cx="4028661" cy="3019399"/>
          </a:xfrm>
          <a:prstGeom prst="rightArrow">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Up-Down Arrow 16"/>
          <p:cNvSpPr/>
          <p:nvPr/>
        </p:nvSpPr>
        <p:spPr>
          <a:xfrm>
            <a:off x="1555206" y="2894612"/>
            <a:ext cx="3019401" cy="3679620"/>
          </a:xfrm>
          <a:prstGeom prst="upDownArrow">
            <a:avLst>
              <a:gd name="adj1" fmla="val 50000"/>
              <a:gd name="adj2" fmla="val 50118"/>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9750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149" y="3476181"/>
            <a:ext cx="4082823" cy="3062117"/>
          </a:xfrm>
          <a:prstGeom prst="rect">
            <a:avLst/>
          </a:prstGeom>
        </p:spPr>
      </p:pic>
      <p:sp>
        <p:nvSpPr>
          <p:cNvPr id="3" name="TextBox 2"/>
          <p:cNvSpPr txBox="1"/>
          <p:nvPr/>
        </p:nvSpPr>
        <p:spPr>
          <a:xfrm>
            <a:off x="0" y="207034"/>
            <a:ext cx="12187711" cy="769441"/>
          </a:xfrm>
          <a:prstGeom prst="rect">
            <a:avLst/>
          </a:prstGeom>
          <a:noFill/>
        </p:spPr>
        <p:txBody>
          <a:bodyPr wrap="square" rtlCol="0">
            <a:spAutoFit/>
          </a:bodyPr>
          <a:lstStyle/>
          <a:p>
            <a:pPr algn="ctr"/>
            <a:r>
              <a:rPr lang="en-US" sz="4400" cap="small" dirty="0" smtClean="0">
                <a:solidFill>
                  <a:srgbClr val="053D5E"/>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US" sz="4400" cap="small" dirty="0" smtClean="0">
                <a:solidFill>
                  <a:srgbClr val="053D5E"/>
                </a:solidFill>
                <a:ea typeface="Segoe UI Black" panose="020B0A02040204020203" pitchFamily="34" charset="0"/>
                <a:cs typeface="Segoe UI Semibold" panose="020B0702040204020203" pitchFamily="34" charset="0"/>
              </a:rPr>
              <a:t>3 WAYS TO DIVERSIFY</a:t>
            </a:r>
            <a:endParaRPr lang="en-US" sz="4400" cap="small" dirty="0">
              <a:solidFill>
                <a:srgbClr val="053D5E"/>
              </a:solidFill>
              <a:ea typeface="Segoe UI Black" panose="020B0A02040204020203" pitchFamily="34" charset="0"/>
              <a:cs typeface="Segoe UI Semibold" panose="020B0702040204020203" pitchFamily="34" charset="0"/>
            </a:endParaRPr>
          </a:p>
        </p:txBody>
      </p:sp>
      <p:cxnSp>
        <p:nvCxnSpPr>
          <p:cNvPr id="6" name="Straight Connector 5"/>
          <p:cNvCxnSpPr/>
          <p:nvPr/>
        </p:nvCxnSpPr>
        <p:spPr>
          <a:xfrm flipH="1">
            <a:off x="6094247" y="1262658"/>
            <a:ext cx="13026" cy="5311574"/>
          </a:xfrm>
          <a:prstGeom prst="line">
            <a:avLst/>
          </a:prstGeom>
          <a:ln w="38100">
            <a:solidFill>
              <a:srgbClr val="A8A9A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044" y="1328596"/>
            <a:ext cx="5741227" cy="553998"/>
          </a:xfrm>
          <a:prstGeom prst="rect">
            <a:avLst/>
          </a:prstGeom>
          <a:noFill/>
        </p:spPr>
        <p:txBody>
          <a:bodyPr wrap="square" rtlCol="0">
            <a:spAutoFit/>
          </a:bodyPr>
          <a:lstStyle/>
          <a:p>
            <a:r>
              <a:rPr lang="en-US" sz="3000" dirty="0" smtClean="0">
                <a:solidFill>
                  <a:srgbClr val="053D5E"/>
                </a:solidFill>
                <a:latin typeface="+mj-lt"/>
                <a:ea typeface="Segoe UI Black" panose="020B0A02040204020203" pitchFamily="34" charset="0"/>
                <a:cs typeface="Segoe UI Semibold" panose="020B0702040204020203" pitchFamily="34" charset="0"/>
              </a:rPr>
              <a:t>Greenfield Entry</a:t>
            </a:r>
          </a:p>
        </p:txBody>
      </p:sp>
      <p:sp>
        <p:nvSpPr>
          <p:cNvPr id="8" name="TextBox 7"/>
          <p:cNvSpPr txBox="1"/>
          <p:nvPr/>
        </p:nvSpPr>
        <p:spPr>
          <a:xfrm>
            <a:off x="6450773" y="1328596"/>
            <a:ext cx="5741227" cy="553998"/>
          </a:xfrm>
          <a:prstGeom prst="rect">
            <a:avLst/>
          </a:prstGeom>
          <a:noFill/>
        </p:spPr>
        <p:txBody>
          <a:bodyPr wrap="square" rtlCol="0">
            <a:spAutoFit/>
          </a:bodyPr>
          <a:lstStyle/>
          <a:p>
            <a:r>
              <a:rPr lang="en-US" sz="3000" dirty="0" smtClean="0">
                <a:solidFill>
                  <a:srgbClr val="053D5E"/>
                </a:solidFill>
                <a:latin typeface="+mj-lt"/>
                <a:ea typeface="Segoe UI Black" panose="020B0A02040204020203" pitchFamily="34" charset="0"/>
                <a:cs typeface="Segoe UI Semibold" panose="020B0702040204020203" pitchFamily="34" charset="0"/>
              </a:rPr>
              <a:t>Merger or Acquisition</a:t>
            </a:r>
          </a:p>
        </p:txBody>
      </p:sp>
      <p:sp>
        <p:nvSpPr>
          <p:cNvPr id="9" name="TextBox 8"/>
          <p:cNvSpPr txBox="1"/>
          <p:nvPr/>
        </p:nvSpPr>
        <p:spPr>
          <a:xfrm>
            <a:off x="366044" y="2229687"/>
            <a:ext cx="5397726" cy="1246495"/>
          </a:xfrm>
          <a:prstGeom prst="rect">
            <a:avLst/>
          </a:prstGeom>
          <a:noFill/>
        </p:spPr>
        <p:txBody>
          <a:bodyPr wrap="square" rtlCol="0">
            <a:spAutoFit/>
          </a:bodyPr>
          <a:lstStyle/>
          <a:p>
            <a:r>
              <a:rPr lang="en-US" sz="2500" i="1" dirty="0" smtClean="0">
                <a:latin typeface="+mj-lt"/>
                <a:cs typeface="Segoe UI Semilight" panose="020B0402040204020203" pitchFamily="34" charset="0"/>
              </a:rPr>
              <a:t>Go it alone: </a:t>
            </a:r>
            <a:r>
              <a:rPr lang="en-US" sz="2500" dirty="0">
                <a:latin typeface="+mj-lt"/>
                <a:cs typeface="Segoe UI Semilight" panose="020B0402040204020203" pitchFamily="34" charset="0"/>
              </a:rPr>
              <a:t>Opening your own operations</a:t>
            </a:r>
            <a:endParaRPr lang="en-US" sz="2500" i="1" dirty="0">
              <a:latin typeface="+mj-lt"/>
              <a:cs typeface="Segoe UI Semilight" panose="020B0402040204020203" pitchFamily="34" charset="0"/>
            </a:endParaRPr>
          </a:p>
          <a:p>
            <a:endParaRPr lang="en-US" sz="2500" i="1" dirty="0" smtClean="0">
              <a:latin typeface="+mj-lt"/>
              <a:cs typeface="Segoe UI Semilight" panose="020B0402040204020203" pitchFamily="34" charset="0"/>
            </a:endParaRPr>
          </a:p>
        </p:txBody>
      </p:sp>
      <p:sp>
        <p:nvSpPr>
          <p:cNvPr id="10" name="TextBox 9"/>
          <p:cNvSpPr txBox="1"/>
          <p:nvPr/>
        </p:nvSpPr>
        <p:spPr>
          <a:xfrm>
            <a:off x="6450773" y="2229686"/>
            <a:ext cx="5397726" cy="1246495"/>
          </a:xfrm>
          <a:prstGeom prst="rect">
            <a:avLst/>
          </a:prstGeom>
          <a:noFill/>
        </p:spPr>
        <p:txBody>
          <a:bodyPr wrap="square" rtlCol="0">
            <a:spAutoFit/>
          </a:bodyPr>
          <a:lstStyle/>
          <a:p>
            <a:r>
              <a:rPr lang="en-US" sz="2500" i="1" dirty="0" smtClean="0">
                <a:latin typeface="+mj-lt"/>
                <a:cs typeface="Segoe UI Semilight" panose="020B0402040204020203" pitchFamily="34" charset="0"/>
              </a:rPr>
              <a:t>Buy your way in: </a:t>
            </a:r>
            <a:r>
              <a:rPr lang="en-US" sz="2500" dirty="0">
                <a:latin typeface="+mj-lt"/>
                <a:cs typeface="Segoe UI Semilight" panose="020B0402040204020203" pitchFamily="34" charset="0"/>
              </a:rPr>
              <a:t>Buying or getting </a:t>
            </a:r>
            <a:r>
              <a:rPr lang="en-US" sz="2500">
                <a:latin typeface="+mj-lt"/>
                <a:cs typeface="Segoe UI Semilight" panose="020B0402040204020203" pitchFamily="34" charset="0"/>
              </a:rPr>
              <a:t>bought </a:t>
            </a:r>
            <a:r>
              <a:rPr lang="en-US" sz="2500" smtClean="0">
                <a:latin typeface="+mj-lt"/>
                <a:cs typeface="Segoe UI Semilight" panose="020B0402040204020203" pitchFamily="34" charset="0"/>
              </a:rPr>
              <a:t>out by </a:t>
            </a:r>
            <a:r>
              <a:rPr lang="en-US" sz="2500" dirty="0">
                <a:latin typeface="+mj-lt"/>
                <a:cs typeface="Segoe UI Semilight" panose="020B0402040204020203" pitchFamily="34" charset="0"/>
              </a:rPr>
              <a:t>another company</a:t>
            </a:r>
          </a:p>
          <a:p>
            <a:endParaRPr lang="en-US" sz="2500" i="1" dirty="0" smtClean="0">
              <a:latin typeface="+mj-lt"/>
              <a:cs typeface="Segoe UI Semilight" panose="020B04020402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018" y="3800171"/>
            <a:ext cx="1183232" cy="146303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822" y="3754389"/>
            <a:ext cx="3607627" cy="1910915"/>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1855" t="5277" r="1853" b="3656"/>
          <a:stretch/>
        </p:blipFill>
        <p:spPr>
          <a:xfrm>
            <a:off x="12404036" y="4472609"/>
            <a:ext cx="3366051" cy="2385391"/>
          </a:xfrm>
          <a:prstGeom prst="rect">
            <a:avLst/>
          </a:prstGeom>
          <a:ln w="19050">
            <a:solidFill>
              <a:srgbClr val="4D4D4F"/>
            </a:solidFill>
          </a:ln>
        </p:spPr>
      </p:pic>
    </p:spTree>
    <p:extLst>
      <p:ext uri="{BB962C8B-B14F-4D97-AF65-F5344CB8AC3E}">
        <p14:creationId xmlns:p14="http://schemas.microsoft.com/office/powerpoint/2010/main" val="215606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9" y="284918"/>
            <a:ext cx="12187711" cy="769441"/>
          </a:xfrm>
          <a:prstGeom prst="rect">
            <a:avLst/>
          </a:prstGeom>
          <a:noFill/>
        </p:spPr>
        <p:txBody>
          <a:bodyPr wrap="square" rtlCol="0">
            <a:spAutoFit/>
          </a:bodyPr>
          <a:lstStyle/>
          <a:p>
            <a:pPr algn="ctr"/>
            <a:r>
              <a:rPr lang="en-US" sz="4400" cap="small" dirty="0" smtClean="0">
                <a:solidFill>
                  <a:srgbClr val="053D5E"/>
                </a:solidFill>
                <a:ea typeface="Segoe UI Black" panose="020B0A02040204020203" pitchFamily="34" charset="0"/>
                <a:cs typeface="Segoe UI Semibold" panose="020B0702040204020203" pitchFamily="34" charset="0"/>
              </a:rPr>
              <a:t>ADDING VALUE</a:t>
            </a:r>
            <a:endParaRPr lang="en-US" sz="4400" cap="small" dirty="0">
              <a:solidFill>
                <a:srgbClr val="053D5E"/>
              </a:solidFill>
              <a:ea typeface="Segoe UI Black" panose="020B0A02040204020203" pitchFamily="34" charset="0"/>
              <a:cs typeface="Segoe UI Semibold" panose="020B0702040204020203" pitchFamily="34" charset="0"/>
            </a:endParaRPr>
          </a:p>
        </p:txBody>
      </p:sp>
      <p:sp>
        <p:nvSpPr>
          <p:cNvPr id="10" name="TextBox 9"/>
          <p:cNvSpPr txBox="1"/>
          <p:nvPr/>
        </p:nvSpPr>
        <p:spPr>
          <a:xfrm>
            <a:off x="-6823" y="1226073"/>
            <a:ext cx="12192000" cy="477054"/>
          </a:xfrm>
          <a:prstGeom prst="rect">
            <a:avLst/>
          </a:prstGeom>
          <a:noFill/>
        </p:spPr>
        <p:txBody>
          <a:bodyPr wrap="square" rtlCol="0">
            <a:spAutoFit/>
          </a:bodyPr>
          <a:lstStyle/>
          <a:p>
            <a:pPr algn="ctr"/>
            <a:r>
              <a:rPr lang="en-US" sz="2500" dirty="0" smtClean="0">
                <a:latin typeface="+mj-lt"/>
                <a:ea typeface="Segoe UI Black" panose="020B0A02040204020203" pitchFamily="34" charset="0"/>
                <a:cs typeface="Segoe UI Semibold" panose="020B0702040204020203" pitchFamily="34" charset="0"/>
              </a:rPr>
              <a:t>The </a:t>
            </a:r>
            <a:r>
              <a:rPr lang="en-US" sz="2500" dirty="0">
                <a:latin typeface="+mj-lt"/>
                <a:ea typeface="Segoe UI Black" panose="020B0A02040204020203" pitchFamily="34" charset="0"/>
                <a:cs typeface="Segoe UI Semibold" panose="020B0702040204020203" pitchFamily="34" charset="0"/>
              </a:rPr>
              <a:t>C</a:t>
            </a:r>
            <a:r>
              <a:rPr lang="en-US" sz="2500" dirty="0" smtClean="0">
                <a:latin typeface="+mj-lt"/>
                <a:ea typeface="Segoe UI Black" panose="020B0A02040204020203" pitchFamily="34" charset="0"/>
                <a:cs typeface="Segoe UI Semibold" panose="020B0702040204020203" pitchFamily="34" charset="0"/>
              </a:rPr>
              <a:t>ritical Question</a:t>
            </a:r>
          </a:p>
        </p:txBody>
      </p:sp>
      <p:grpSp>
        <p:nvGrpSpPr>
          <p:cNvPr id="12" name="Group 11"/>
          <p:cNvGrpSpPr/>
          <p:nvPr/>
        </p:nvGrpSpPr>
        <p:grpSpPr>
          <a:xfrm>
            <a:off x="1690362" y="4218465"/>
            <a:ext cx="4107976" cy="1097628"/>
            <a:chOff x="1690362" y="4218465"/>
            <a:chExt cx="4107976" cy="1097628"/>
          </a:xfrm>
        </p:grpSpPr>
        <p:sp>
          <p:nvSpPr>
            <p:cNvPr id="13" name="Round Diagonal Corner Rectangle 12"/>
            <p:cNvSpPr/>
            <p:nvPr/>
          </p:nvSpPr>
          <p:spPr>
            <a:xfrm>
              <a:off x="1690362" y="4218465"/>
              <a:ext cx="4107976" cy="1097628"/>
            </a:xfrm>
            <a:prstGeom prst="round2DiagRect">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1690362" y="4336392"/>
              <a:ext cx="4107976" cy="861774"/>
            </a:xfrm>
            <a:prstGeom prst="rect">
              <a:avLst/>
            </a:prstGeom>
            <a:noFill/>
          </p:spPr>
          <p:txBody>
            <a:bodyPr wrap="square" rtlCol="0">
              <a:spAutoFit/>
            </a:bodyPr>
            <a:lstStyle/>
            <a:p>
              <a:pPr algn="ctr"/>
              <a:r>
                <a:rPr lang="en-US" sz="2500" dirty="0" smtClean="0">
                  <a:solidFill>
                    <a:schemeClr val="bg1"/>
                  </a:solidFill>
                  <a:latin typeface="+mj-lt"/>
                  <a:cs typeface="Segoe UI Semilight" panose="020B0402040204020203" pitchFamily="34" charset="0"/>
                </a:rPr>
                <a:t>Deploying and Exploiting</a:t>
              </a:r>
              <a:br>
                <a:rPr lang="en-US" sz="2500" dirty="0" smtClean="0">
                  <a:solidFill>
                    <a:schemeClr val="bg1"/>
                  </a:solidFill>
                  <a:latin typeface="+mj-lt"/>
                  <a:cs typeface="Segoe UI Semilight" panose="020B0402040204020203" pitchFamily="34" charset="0"/>
                </a:rPr>
              </a:br>
              <a:r>
                <a:rPr lang="en-US" sz="2500" dirty="0" smtClean="0">
                  <a:solidFill>
                    <a:schemeClr val="bg1"/>
                  </a:solidFill>
                  <a:latin typeface="+mj-lt"/>
                  <a:cs typeface="Segoe UI Semilight" panose="020B0402040204020203" pitchFamily="34" charset="0"/>
                </a:rPr>
                <a:t>Current </a:t>
              </a:r>
              <a:r>
                <a:rPr lang="en-US" sz="2500" dirty="0">
                  <a:solidFill>
                    <a:schemeClr val="bg1"/>
                  </a:solidFill>
                  <a:latin typeface="+mj-lt"/>
                  <a:cs typeface="Segoe UI Semilight" panose="020B0402040204020203" pitchFamily="34" charset="0"/>
                </a:rPr>
                <a:t>R</a:t>
              </a:r>
              <a:r>
                <a:rPr lang="en-US" sz="2500" dirty="0" smtClean="0">
                  <a:solidFill>
                    <a:schemeClr val="bg1"/>
                  </a:solidFill>
                  <a:latin typeface="+mj-lt"/>
                  <a:cs typeface="Segoe UI Semilight" panose="020B0402040204020203" pitchFamily="34" charset="0"/>
                </a:rPr>
                <a:t>esources</a:t>
              </a:r>
            </a:p>
          </p:txBody>
        </p:sp>
      </p:grpSp>
      <p:grpSp>
        <p:nvGrpSpPr>
          <p:cNvPr id="4" name="Group 3"/>
          <p:cNvGrpSpPr/>
          <p:nvPr/>
        </p:nvGrpSpPr>
        <p:grpSpPr>
          <a:xfrm>
            <a:off x="3742346" y="3215972"/>
            <a:ext cx="4705303" cy="984198"/>
            <a:chOff x="3742346" y="3215972"/>
            <a:chExt cx="4705303" cy="984198"/>
          </a:xfrm>
        </p:grpSpPr>
        <p:cxnSp>
          <p:nvCxnSpPr>
            <p:cNvPr id="18" name="Straight Arrow Connector 17"/>
            <p:cNvCxnSpPr/>
            <p:nvPr/>
          </p:nvCxnSpPr>
          <p:spPr>
            <a:xfrm>
              <a:off x="3742346" y="3717453"/>
              <a:ext cx="0" cy="482717"/>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46648" y="3717197"/>
              <a:ext cx="684" cy="457363"/>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42346" y="3735278"/>
              <a:ext cx="4705303" cy="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1"/>
            </p:cNvCxnSpPr>
            <p:nvPr/>
          </p:nvCxnSpPr>
          <p:spPr>
            <a:xfrm flipH="1">
              <a:off x="6089177" y="3215972"/>
              <a:ext cx="2530" cy="519306"/>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915954" y="1969476"/>
            <a:ext cx="8360091" cy="1246496"/>
            <a:chOff x="1915954" y="1969476"/>
            <a:chExt cx="8360091" cy="1246496"/>
          </a:xfrm>
        </p:grpSpPr>
        <p:sp>
          <p:nvSpPr>
            <p:cNvPr id="23" name="Round Diagonal Corner Rectangle 22"/>
            <p:cNvSpPr/>
            <p:nvPr/>
          </p:nvSpPr>
          <p:spPr>
            <a:xfrm>
              <a:off x="2112135" y="1969476"/>
              <a:ext cx="7959144" cy="1246496"/>
            </a:xfrm>
            <a:prstGeom prst="round2DiagRect">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TextBox 23"/>
            <p:cNvSpPr txBox="1"/>
            <p:nvPr/>
          </p:nvSpPr>
          <p:spPr>
            <a:xfrm>
              <a:off x="1915954" y="2084893"/>
              <a:ext cx="8360091" cy="1015663"/>
            </a:xfrm>
            <a:prstGeom prst="rect">
              <a:avLst/>
            </a:prstGeom>
            <a:noFill/>
          </p:spPr>
          <p:txBody>
            <a:bodyPr wrap="square" rtlCol="0">
              <a:spAutoFit/>
            </a:bodyPr>
            <a:lstStyle/>
            <a:p>
              <a:pPr algn="ctr"/>
              <a:r>
                <a:rPr lang="en-US" sz="3000" dirty="0" smtClean="0">
                  <a:solidFill>
                    <a:schemeClr val="bg1"/>
                  </a:solidFill>
                  <a:latin typeface="+mj-lt"/>
                  <a:cs typeface="Segoe UI Semilight" panose="020B0402040204020203" pitchFamily="34" charset="0"/>
                </a:rPr>
                <a:t>Why is this business more valuable</a:t>
              </a:r>
              <a:br>
                <a:rPr lang="en-US" sz="3000" dirty="0" smtClean="0">
                  <a:solidFill>
                    <a:schemeClr val="bg1"/>
                  </a:solidFill>
                  <a:latin typeface="+mj-lt"/>
                  <a:cs typeface="Segoe UI Semilight" panose="020B0402040204020203" pitchFamily="34" charset="0"/>
                </a:rPr>
              </a:br>
              <a:r>
                <a:rPr lang="en-US" sz="3000" dirty="0" smtClean="0">
                  <a:solidFill>
                    <a:schemeClr val="bg1"/>
                  </a:solidFill>
                  <a:latin typeface="+mj-lt"/>
                  <a:cs typeface="Segoe UI Semilight" panose="020B0402040204020203" pitchFamily="34" charset="0"/>
                </a:rPr>
                <a:t>because we own it than if it operated alone?</a:t>
              </a:r>
            </a:p>
          </p:txBody>
        </p:sp>
      </p:grpSp>
      <p:grpSp>
        <p:nvGrpSpPr>
          <p:cNvPr id="27" name="Group 26"/>
          <p:cNvGrpSpPr/>
          <p:nvPr/>
        </p:nvGrpSpPr>
        <p:grpSpPr>
          <a:xfrm>
            <a:off x="6393661" y="4185426"/>
            <a:ext cx="4107977" cy="1097628"/>
            <a:chOff x="6393661" y="4185426"/>
            <a:chExt cx="4107977" cy="1097628"/>
          </a:xfrm>
        </p:grpSpPr>
        <p:sp>
          <p:nvSpPr>
            <p:cNvPr id="16" name="Round Diagonal Corner Rectangle 15"/>
            <p:cNvSpPr/>
            <p:nvPr/>
          </p:nvSpPr>
          <p:spPr>
            <a:xfrm>
              <a:off x="6393661" y="4185426"/>
              <a:ext cx="4107976" cy="1097628"/>
            </a:xfrm>
            <a:prstGeom prst="round2DiagRect">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TextBox 25"/>
            <p:cNvSpPr txBox="1"/>
            <p:nvPr/>
          </p:nvSpPr>
          <p:spPr>
            <a:xfrm>
              <a:off x="6393662" y="4336392"/>
              <a:ext cx="4107976" cy="861774"/>
            </a:xfrm>
            <a:prstGeom prst="rect">
              <a:avLst/>
            </a:prstGeom>
            <a:noFill/>
          </p:spPr>
          <p:txBody>
            <a:bodyPr wrap="square" rtlCol="0">
              <a:spAutoFit/>
            </a:bodyPr>
            <a:lstStyle/>
            <a:p>
              <a:pPr algn="ctr"/>
              <a:r>
                <a:rPr lang="en-US" sz="2500" dirty="0" smtClean="0">
                  <a:solidFill>
                    <a:schemeClr val="bg1"/>
                  </a:solidFill>
                  <a:latin typeface="+mj-lt"/>
                  <a:cs typeface="Segoe UI Semilight" panose="020B0402040204020203" pitchFamily="34" charset="0"/>
                </a:rPr>
                <a:t>Deploying and Exploiting</a:t>
              </a:r>
              <a:br>
                <a:rPr lang="en-US" sz="2500" dirty="0" smtClean="0">
                  <a:solidFill>
                    <a:schemeClr val="bg1"/>
                  </a:solidFill>
                  <a:latin typeface="+mj-lt"/>
                  <a:cs typeface="Segoe UI Semilight" panose="020B0402040204020203" pitchFamily="34" charset="0"/>
                </a:rPr>
              </a:br>
              <a:r>
                <a:rPr lang="en-US" sz="2500" dirty="0" smtClean="0">
                  <a:solidFill>
                    <a:schemeClr val="bg1"/>
                  </a:solidFill>
                  <a:latin typeface="+mj-lt"/>
                  <a:cs typeface="Segoe UI Semilight" panose="020B0402040204020203" pitchFamily="34" charset="0"/>
                </a:rPr>
                <a:t>Current </a:t>
              </a:r>
              <a:r>
                <a:rPr lang="en-US" sz="2500" dirty="0">
                  <a:solidFill>
                    <a:schemeClr val="bg1"/>
                  </a:solidFill>
                  <a:latin typeface="+mj-lt"/>
                  <a:cs typeface="Segoe UI Semilight" panose="020B0402040204020203" pitchFamily="34" charset="0"/>
                </a:rPr>
                <a:t>R</a:t>
              </a:r>
              <a:r>
                <a:rPr lang="en-US" sz="2500" dirty="0" smtClean="0">
                  <a:solidFill>
                    <a:schemeClr val="bg1"/>
                  </a:solidFill>
                  <a:latin typeface="+mj-lt"/>
                  <a:cs typeface="Segoe UI Semilight" panose="020B0402040204020203" pitchFamily="34" charset="0"/>
                </a:rPr>
                <a:t>esources</a:t>
              </a:r>
            </a:p>
          </p:txBody>
        </p:sp>
      </p:grpSp>
    </p:spTree>
    <p:extLst>
      <p:ext uri="{BB962C8B-B14F-4D97-AF65-F5344CB8AC3E}">
        <p14:creationId xmlns:p14="http://schemas.microsoft.com/office/powerpoint/2010/main" val="6998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40942" y="272716"/>
            <a:ext cx="9184697" cy="1475873"/>
          </a:xfrm>
          <a:prstGeom prst="homePlate">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39601" y="537364"/>
            <a:ext cx="8407217" cy="769441"/>
          </a:xfrm>
          <a:prstGeom prst="rect">
            <a:avLst/>
          </a:prstGeom>
          <a:noFill/>
        </p:spPr>
        <p:txBody>
          <a:bodyPr wrap="square" rtlCol="0">
            <a:spAutoFit/>
          </a:bodyPr>
          <a:lstStyle/>
          <a:p>
            <a:r>
              <a:rPr lang="en-US" sz="4400" cap="small" dirty="0" smtClean="0">
                <a:solidFill>
                  <a:schemeClr val="bg1"/>
                </a:solidFill>
                <a:cs typeface="Segoe UI Semibold" panose="020B0702040204020203" pitchFamily="34" charset="0"/>
              </a:rPr>
              <a:t>GE CORPORATE STRATEGY</a:t>
            </a:r>
            <a:endParaRPr lang="en-US" sz="4400" cap="small" dirty="0">
              <a:solidFill>
                <a:schemeClr val="bg1"/>
              </a:solidFill>
              <a:cs typeface="Segoe UI Semibold" panose="020B0702040204020203" pitchFamily="34" charset="0"/>
            </a:endParaRPr>
          </a:p>
        </p:txBody>
      </p:sp>
      <p:grpSp>
        <p:nvGrpSpPr>
          <p:cNvPr id="28" name="Group 27"/>
          <p:cNvGrpSpPr/>
          <p:nvPr/>
        </p:nvGrpSpPr>
        <p:grpSpPr>
          <a:xfrm>
            <a:off x="184597" y="482950"/>
            <a:ext cx="1046988" cy="1046988"/>
            <a:chOff x="184597" y="482950"/>
            <a:chExt cx="1046988" cy="1046988"/>
          </a:xfrm>
        </p:grpSpPr>
        <p:sp>
          <p:nvSpPr>
            <p:cNvPr id="4" name="Oval 3"/>
            <p:cNvSpPr/>
            <p:nvPr/>
          </p:nvSpPr>
          <p:spPr>
            <a:xfrm>
              <a:off x="184597" y="482950"/>
              <a:ext cx="1046988" cy="10469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black">
                      <a:lumMod val="75000"/>
                      <a:lumOff val="25000"/>
                    </a:prstClr>
                  </a:solidFill>
                </a:ln>
                <a:solidFill>
                  <a:prstClr val="white"/>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44" y="612282"/>
              <a:ext cx="684094" cy="684094"/>
            </a:xfrm>
            <a:prstGeom prst="rect">
              <a:avLst/>
            </a:prstGeom>
          </p:spPr>
        </p:pic>
      </p:grpSp>
      <p:sp>
        <p:nvSpPr>
          <p:cNvPr id="7" name="Chevron 6"/>
          <p:cNvSpPr/>
          <p:nvPr/>
        </p:nvSpPr>
        <p:spPr>
          <a:xfrm>
            <a:off x="382129" y="3249996"/>
            <a:ext cx="2337361" cy="514379"/>
          </a:xfrm>
          <a:prstGeom prst="chevron">
            <a:avLst/>
          </a:prstGeom>
          <a:solidFill>
            <a:srgbClr val="F1654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Chevron 7"/>
          <p:cNvSpPr/>
          <p:nvPr/>
        </p:nvSpPr>
        <p:spPr>
          <a:xfrm>
            <a:off x="2668428" y="3249996"/>
            <a:ext cx="2337360" cy="514379"/>
          </a:xfrm>
          <a:prstGeom prst="chevron">
            <a:avLst/>
          </a:prstGeom>
          <a:solidFill>
            <a:srgbClr val="0774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Chevron 8"/>
          <p:cNvSpPr/>
          <p:nvPr/>
        </p:nvSpPr>
        <p:spPr>
          <a:xfrm>
            <a:off x="4954726" y="3249996"/>
            <a:ext cx="2337360" cy="514380"/>
          </a:xfrm>
          <a:prstGeom prst="chevron">
            <a:avLst/>
          </a:prstGeom>
          <a:solidFill>
            <a:srgbClr val="EEC06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Chevron 9"/>
          <p:cNvSpPr/>
          <p:nvPr/>
        </p:nvSpPr>
        <p:spPr>
          <a:xfrm>
            <a:off x="7241024" y="3249996"/>
            <a:ext cx="2337360" cy="514380"/>
          </a:xfrm>
          <a:prstGeom prst="chevron">
            <a:avLst/>
          </a:prstGeom>
          <a:solidFill>
            <a:srgbClr val="A70E1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Chevron 10"/>
          <p:cNvSpPr/>
          <p:nvPr/>
        </p:nvSpPr>
        <p:spPr>
          <a:xfrm>
            <a:off x="9527322" y="3249996"/>
            <a:ext cx="2337360" cy="514380"/>
          </a:xfrm>
          <a:prstGeom prst="chevron">
            <a:avLst/>
          </a:prstGeom>
          <a:solidFill>
            <a:srgbClr val="BDDAE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p:nvSpPr>
        <p:spPr>
          <a:xfrm>
            <a:off x="2641847" y="3889521"/>
            <a:ext cx="2093092" cy="1200327"/>
          </a:xfrm>
          <a:prstGeom prst="rect">
            <a:avLst/>
          </a:prstGeom>
          <a:solidFill>
            <a:srgbClr val="DCDD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55548" y="3889521"/>
            <a:ext cx="2093092" cy="1200328"/>
          </a:xfrm>
          <a:prstGeom prst="rect">
            <a:avLst/>
          </a:prstGeom>
          <a:solidFill>
            <a:srgbClr val="DCDD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7214445" y="3893067"/>
            <a:ext cx="2093092" cy="1196781"/>
          </a:xfrm>
          <a:prstGeom prst="rect">
            <a:avLst/>
          </a:prstGeom>
          <a:solidFill>
            <a:srgbClr val="DCDD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p:cNvSpPr/>
          <p:nvPr/>
        </p:nvSpPr>
        <p:spPr>
          <a:xfrm>
            <a:off x="4928146" y="3893067"/>
            <a:ext cx="2093092" cy="1196782"/>
          </a:xfrm>
          <a:prstGeom prst="rect">
            <a:avLst/>
          </a:prstGeom>
          <a:solidFill>
            <a:srgbClr val="DCDD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9500744" y="3889519"/>
            <a:ext cx="2093092" cy="1200329"/>
          </a:xfrm>
          <a:prstGeom prst="rect">
            <a:avLst/>
          </a:prstGeom>
          <a:solidFill>
            <a:srgbClr val="DCDD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TextBox 16"/>
          <p:cNvSpPr txBox="1"/>
          <p:nvPr/>
        </p:nvSpPr>
        <p:spPr>
          <a:xfrm>
            <a:off x="355548" y="3307130"/>
            <a:ext cx="2090941" cy="400110"/>
          </a:xfrm>
          <a:prstGeom prst="rect">
            <a:avLst/>
          </a:prstGeom>
          <a:noFill/>
        </p:spPr>
        <p:txBody>
          <a:bodyPr wrap="square" rtlCol="0">
            <a:spAutoFit/>
          </a:bodyPr>
          <a:lstStyle/>
          <a:p>
            <a:pPr algn="ctr"/>
            <a:r>
              <a:rPr lang="en-US" sz="2000" dirty="0" smtClean="0">
                <a:latin typeface="+mj-lt"/>
                <a:ea typeface="Segoe UI Black" panose="020B0A02040204020203" pitchFamily="34" charset="0"/>
                <a:cs typeface="Segoe UI Semibold" panose="020B0702040204020203" pitchFamily="34" charset="0"/>
              </a:rPr>
              <a:t>1882</a:t>
            </a:r>
            <a:endParaRPr lang="en-US" sz="2000" dirty="0">
              <a:latin typeface="+mj-lt"/>
              <a:ea typeface="Segoe UI Black" panose="020B0A02040204020203" pitchFamily="34" charset="0"/>
              <a:cs typeface="Segoe UI Semibold" panose="020B0702040204020203" pitchFamily="34" charset="0"/>
            </a:endParaRPr>
          </a:p>
        </p:txBody>
      </p:sp>
      <p:sp>
        <p:nvSpPr>
          <p:cNvPr id="18" name="TextBox 17"/>
          <p:cNvSpPr txBox="1"/>
          <p:nvPr/>
        </p:nvSpPr>
        <p:spPr>
          <a:xfrm>
            <a:off x="2641846" y="3307130"/>
            <a:ext cx="2093090" cy="400110"/>
          </a:xfrm>
          <a:prstGeom prst="rect">
            <a:avLst/>
          </a:prstGeom>
          <a:noFill/>
        </p:spPr>
        <p:txBody>
          <a:bodyPr wrap="square" rtlCol="0">
            <a:spAutoFit/>
          </a:bodyPr>
          <a:lstStyle/>
          <a:p>
            <a:pPr algn="ctr"/>
            <a:r>
              <a:rPr lang="en-US" sz="2000" dirty="0" smtClean="0">
                <a:latin typeface="+mj-lt"/>
                <a:ea typeface="Segoe UI Black" panose="020B0A02040204020203" pitchFamily="34" charset="0"/>
                <a:cs typeface="Segoe UI Semibold" panose="020B0702040204020203" pitchFamily="34" charset="0"/>
              </a:rPr>
              <a:t>1895</a:t>
            </a:r>
            <a:endParaRPr lang="en-US" sz="2000" dirty="0">
              <a:latin typeface="+mj-lt"/>
              <a:ea typeface="Segoe UI Black" panose="020B0A02040204020203" pitchFamily="34" charset="0"/>
              <a:cs typeface="Segoe UI Semibold" panose="020B0702040204020203" pitchFamily="34" charset="0"/>
            </a:endParaRPr>
          </a:p>
        </p:txBody>
      </p:sp>
      <p:sp>
        <p:nvSpPr>
          <p:cNvPr id="19" name="TextBox 18"/>
          <p:cNvSpPr txBox="1"/>
          <p:nvPr/>
        </p:nvSpPr>
        <p:spPr>
          <a:xfrm>
            <a:off x="4928143" y="3307515"/>
            <a:ext cx="2093090" cy="400110"/>
          </a:xfrm>
          <a:prstGeom prst="rect">
            <a:avLst/>
          </a:prstGeom>
          <a:noFill/>
        </p:spPr>
        <p:txBody>
          <a:bodyPr wrap="square" rtlCol="0">
            <a:spAutoFit/>
          </a:bodyPr>
          <a:lstStyle/>
          <a:p>
            <a:pPr algn="ctr"/>
            <a:r>
              <a:rPr lang="en-US" sz="2000" dirty="0" smtClean="0">
                <a:latin typeface="+mj-lt"/>
                <a:ea typeface="Segoe UI Black" panose="020B0A02040204020203" pitchFamily="34" charset="0"/>
                <a:cs typeface="Segoe UI Semibold" panose="020B0702040204020203" pitchFamily="34" charset="0"/>
              </a:rPr>
              <a:t>1895</a:t>
            </a:r>
            <a:endParaRPr lang="en-US" sz="2000" dirty="0">
              <a:latin typeface="+mj-lt"/>
              <a:ea typeface="Segoe UI Black" panose="020B0A02040204020203" pitchFamily="34" charset="0"/>
              <a:cs typeface="Segoe UI Semibold" panose="020B0702040204020203" pitchFamily="34" charset="0"/>
            </a:endParaRPr>
          </a:p>
        </p:txBody>
      </p:sp>
      <p:sp>
        <p:nvSpPr>
          <p:cNvPr id="20" name="TextBox 19"/>
          <p:cNvSpPr txBox="1"/>
          <p:nvPr/>
        </p:nvSpPr>
        <p:spPr>
          <a:xfrm>
            <a:off x="7214445" y="3307130"/>
            <a:ext cx="2093086" cy="400110"/>
          </a:xfrm>
          <a:prstGeom prst="rect">
            <a:avLst/>
          </a:prstGeom>
          <a:noFill/>
        </p:spPr>
        <p:txBody>
          <a:bodyPr wrap="square" rtlCol="0">
            <a:spAutoFit/>
          </a:bodyPr>
          <a:lstStyle/>
          <a:p>
            <a:pPr algn="ctr"/>
            <a:r>
              <a:rPr lang="en-US" sz="2000" dirty="0" smtClean="0">
                <a:latin typeface="+mj-lt"/>
                <a:ea typeface="Segoe UI Black" panose="020B0A02040204020203" pitchFamily="34" charset="0"/>
                <a:cs typeface="Segoe UI Semibold" panose="020B0702040204020203" pitchFamily="34" charset="0"/>
              </a:rPr>
              <a:t>1905</a:t>
            </a:r>
          </a:p>
        </p:txBody>
      </p:sp>
      <p:sp>
        <p:nvSpPr>
          <p:cNvPr id="21" name="TextBox 20"/>
          <p:cNvSpPr txBox="1"/>
          <p:nvPr/>
        </p:nvSpPr>
        <p:spPr>
          <a:xfrm>
            <a:off x="9500746" y="3307130"/>
            <a:ext cx="2089742" cy="400110"/>
          </a:xfrm>
          <a:prstGeom prst="rect">
            <a:avLst/>
          </a:prstGeom>
          <a:noFill/>
        </p:spPr>
        <p:txBody>
          <a:bodyPr wrap="square" rtlCol="0">
            <a:spAutoFit/>
          </a:bodyPr>
          <a:lstStyle/>
          <a:p>
            <a:pPr algn="ctr"/>
            <a:r>
              <a:rPr lang="en-US" sz="2000" dirty="0" smtClean="0">
                <a:latin typeface="+mj-lt"/>
                <a:ea typeface="Segoe UI Black" panose="020B0A02040204020203" pitchFamily="34" charset="0"/>
                <a:cs typeface="Segoe UI Semibold" panose="020B0702040204020203" pitchFamily="34" charset="0"/>
              </a:rPr>
              <a:t>1917</a:t>
            </a:r>
            <a:endParaRPr lang="en-US" sz="2000" dirty="0">
              <a:latin typeface="+mj-lt"/>
              <a:ea typeface="Segoe UI Black" panose="020B0A02040204020203" pitchFamily="34" charset="0"/>
              <a:cs typeface="Segoe UI Semibold" panose="020B0702040204020203" pitchFamily="34" charset="0"/>
            </a:endParaRPr>
          </a:p>
        </p:txBody>
      </p:sp>
      <p:sp>
        <p:nvSpPr>
          <p:cNvPr id="22" name="TextBox 21"/>
          <p:cNvSpPr txBox="1"/>
          <p:nvPr/>
        </p:nvSpPr>
        <p:spPr>
          <a:xfrm>
            <a:off x="355549" y="4166517"/>
            <a:ext cx="2093091" cy="646331"/>
          </a:xfrm>
          <a:prstGeom prst="rect">
            <a:avLst/>
          </a:prstGeom>
          <a:noFill/>
        </p:spPr>
        <p:txBody>
          <a:bodyPr wrap="square" rtlCol="0">
            <a:spAutoFit/>
          </a:bodyPr>
          <a:lstStyle/>
          <a:p>
            <a:pPr algn="ctr"/>
            <a:r>
              <a:rPr lang="en-US" dirty="0" smtClean="0">
                <a:latin typeface="+mj-lt"/>
                <a:ea typeface="Segoe UI Black" panose="020B0A02040204020203" pitchFamily="34" charset="0"/>
                <a:cs typeface="Segoe UI Semilight" panose="020B0402040204020203" pitchFamily="34" charset="0"/>
              </a:rPr>
              <a:t>Builds a</a:t>
            </a:r>
            <a:br>
              <a:rPr lang="en-US" dirty="0" smtClean="0">
                <a:latin typeface="+mj-lt"/>
                <a:ea typeface="Segoe UI Black" panose="020B0A02040204020203" pitchFamily="34" charset="0"/>
                <a:cs typeface="Segoe UI Semilight" panose="020B0402040204020203" pitchFamily="34" charset="0"/>
              </a:rPr>
            </a:br>
            <a:r>
              <a:rPr lang="en-US" dirty="0" smtClean="0">
                <a:latin typeface="+mj-lt"/>
                <a:ea typeface="Segoe UI Black" panose="020B0A02040204020203" pitchFamily="34" charset="0"/>
                <a:cs typeface="Segoe UI Semilight" panose="020B0402040204020203" pitchFamily="34" charset="0"/>
              </a:rPr>
              <a:t>power station</a:t>
            </a:r>
            <a:endParaRPr lang="en-US" dirty="0">
              <a:latin typeface="+mj-lt"/>
              <a:ea typeface="Segoe UI Black" panose="020B0A02040204020203" pitchFamily="34" charset="0"/>
              <a:cs typeface="Segoe UI Semilight" panose="020B0402040204020203" pitchFamily="34" charset="0"/>
            </a:endParaRPr>
          </a:p>
        </p:txBody>
      </p:sp>
      <p:sp>
        <p:nvSpPr>
          <p:cNvPr id="23" name="TextBox 22"/>
          <p:cNvSpPr txBox="1"/>
          <p:nvPr/>
        </p:nvSpPr>
        <p:spPr>
          <a:xfrm>
            <a:off x="2641849" y="3889519"/>
            <a:ext cx="2093091" cy="1200329"/>
          </a:xfrm>
          <a:prstGeom prst="rect">
            <a:avLst/>
          </a:prstGeom>
          <a:noFill/>
          <a:ln>
            <a:noFill/>
          </a:ln>
        </p:spPr>
        <p:txBody>
          <a:bodyPr wrap="square" rtlCol="0">
            <a:spAutoFit/>
          </a:bodyPr>
          <a:lstStyle/>
          <a:p>
            <a:pPr algn="ctr"/>
            <a:r>
              <a:rPr lang="en-US" dirty="0">
                <a:latin typeface="+mj-lt"/>
                <a:ea typeface="Segoe UI Black" panose="020B0A02040204020203" pitchFamily="34" charset="0"/>
                <a:cs typeface="Segoe UI Semilight" panose="020B0402040204020203" pitchFamily="34" charset="0"/>
              </a:rPr>
              <a:t>E</a:t>
            </a:r>
            <a:r>
              <a:rPr lang="en-US" dirty="0" smtClean="0">
                <a:latin typeface="+mj-lt"/>
                <a:ea typeface="Segoe UI Black" panose="020B0A02040204020203" pitchFamily="34" charset="0"/>
                <a:cs typeface="Segoe UI Semilight" panose="020B0402040204020203" pitchFamily="34" charset="0"/>
              </a:rPr>
              <a:t>xpands into locomotives &amp; electrical transformers</a:t>
            </a:r>
          </a:p>
        </p:txBody>
      </p:sp>
      <p:sp>
        <p:nvSpPr>
          <p:cNvPr id="24" name="TextBox 23"/>
          <p:cNvSpPr txBox="1"/>
          <p:nvPr/>
        </p:nvSpPr>
        <p:spPr>
          <a:xfrm>
            <a:off x="4928146" y="4028017"/>
            <a:ext cx="2093091" cy="923330"/>
          </a:xfrm>
          <a:prstGeom prst="rect">
            <a:avLst/>
          </a:prstGeom>
          <a:noFill/>
        </p:spPr>
        <p:txBody>
          <a:bodyPr wrap="square" rtlCol="0">
            <a:spAutoFit/>
          </a:bodyPr>
          <a:lstStyle/>
          <a:p>
            <a:pPr algn="ctr"/>
            <a:r>
              <a:rPr lang="en-US" dirty="0">
                <a:latin typeface="+mj-lt"/>
                <a:ea typeface="Segoe UI Black" panose="020B0A02040204020203" pitchFamily="34" charset="0"/>
                <a:cs typeface="Segoe UI Semilight" panose="020B0402040204020203" pitchFamily="34" charset="0"/>
              </a:rPr>
              <a:t>I</a:t>
            </a:r>
            <a:r>
              <a:rPr lang="en-US" dirty="0" smtClean="0">
                <a:latin typeface="+mj-lt"/>
                <a:ea typeface="Segoe UI Black" panose="020B0A02040204020203" pitchFamily="34" charset="0"/>
                <a:cs typeface="Segoe UI Semilight" panose="020B0402040204020203" pitchFamily="34" charset="0"/>
              </a:rPr>
              <a:t>ntroduces an electric X-Ray machine</a:t>
            </a:r>
          </a:p>
        </p:txBody>
      </p:sp>
      <p:sp>
        <p:nvSpPr>
          <p:cNvPr id="25" name="TextBox 24"/>
          <p:cNvSpPr txBox="1"/>
          <p:nvPr/>
        </p:nvSpPr>
        <p:spPr>
          <a:xfrm>
            <a:off x="7214448" y="4028017"/>
            <a:ext cx="2093091" cy="923330"/>
          </a:xfrm>
          <a:prstGeom prst="rect">
            <a:avLst/>
          </a:prstGeom>
          <a:noFill/>
        </p:spPr>
        <p:txBody>
          <a:bodyPr wrap="square" rtlCol="0">
            <a:spAutoFit/>
          </a:bodyPr>
          <a:lstStyle/>
          <a:p>
            <a:pPr algn="ctr"/>
            <a:r>
              <a:rPr lang="en-US" dirty="0">
                <a:latin typeface="+mj-lt"/>
                <a:ea typeface="Segoe UI Black" panose="020B0A02040204020203" pitchFamily="34" charset="0"/>
                <a:cs typeface="Segoe UI Semilight" panose="020B0402040204020203" pitchFamily="34" charset="0"/>
              </a:rPr>
              <a:t>B</a:t>
            </a:r>
            <a:r>
              <a:rPr lang="en-US" dirty="0" smtClean="0">
                <a:latin typeface="+mj-lt"/>
                <a:ea typeface="Segoe UI Black" panose="020B0A02040204020203" pitchFamily="34" charset="0"/>
                <a:cs typeface="Segoe UI Semilight" panose="020B0402040204020203" pitchFamily="34" charset="0"/>
              </a:rPr>
              <a:t>egins the</a:t>
            </a:r>
            <a:br>
              <a:rPr lang="en-US" dirty="0" smtClean="0">
                <a:latin typeface="+mj-lt"/>
                <a:ea typeface="Segoe UI Black" panose="020B0A02040204020203" pitchFamily="34" charset="0"/>
                <a:cs typeface="Segoe UI Semilight" panose="020B0402040204020203" pitchFamily="34" charset="0"/>
              </a:rPr>
            </a:br>
            <a:r>
              <a:rPr lang="en-US" dirty="0" smtClean="0">
                <a:latin typeface="+mj-lt"/>
                <a:ea typeface="Segoe UI Black" panose="020B0A02040204020203" pitchFamily="34" charset="0"/>
                <a:cs typeface="Segoe UI Semilight" panose="020B0402040204020203" pitchFamily="34" charset="0"/>
              </a:rPr>
              <a:t>Electric Bond and Share Company</a:t>
            </a:r>
          </a:p>
        </p:txBody>
      </p:sp>
      <p:sp>
        <p:nvSpPr>
          <p:cNvPr id="26" name="TextBox 25"/>
          <p:cNvSpPr txBox="1"/>
          <p:nvPr/>
        </p:nvSpPr>
        <p:spPr>
          <a:xfrm>
            <a:off x="9500745" y="4028017"/>
            <a:ext cx="2093091" cy="923330"/>
          </a:xfrm>
          <a:prstGeom prst="rect">
            <a:avLst/>
          </a:prstGeom>
          <a:noFill/>
        </p:spPr>
        <p:txBody>
          <a:bodyPr wrap="square" rtlCol="0">
            <a:spAutoFit/>
          </a:bodyPr>
          <a:lstStyle/>
          <a:p>
            <a:pPr algn="ctr"/>
            <a:r>
              <a:rPr lang="en-US" dirty="0">
                <a:latin typeface="+mj-lt"/>
                <a:ea typeface="Segoe UI Black" panose="020B0A02040204020203" pitchFamily="34" charset="0"/>
                <a:cs typeface="Segoe UI Semilight" panose="020B0402040204020203" pitchFamily="34" charset="0"/>
              </a:rPr>
              <a:t>P</a:t>
            </a:r>
            <a:r>
              <a:rPr lang="en-US" dirty="0" smtClean="0">
                <a:latin typeface="+mj-lt"/>
                <a:ea typeface="Segoe UI Black" panose="020B0A02040204020203" pitchFamily="34" charset="0"/>
                <a:cs typeface="Segoe UI Semilight" panose="020B0402040204020203" pitchFamily="34" charset="0"/>
              </a:rPr>
              <a:t>roduces a </a:t>
            </a:r>
            <a:r>
              <a:rPr lang="en-US" dirty="0" err="1" smtClean="0">
                <a:latin typeface="+mj-lt"/>
                <a:ea typeface="Segoe UI Black" panose="020B0A02040204020203" pitchFamily="34" charset="0"/>
                <a:cs typeface="Segoe UI Semilight" panose="020B0402040204020203" pitchFamily="34" charset="0"/>
              </a:rPr>
              <a:t>superturbocharger</a:t>
            </a:r>
            <a:r>
              <a:rPr lang="en-US" dirty="0" smtClean="0">
                <a:latin typeface="+mj-lt"/>
                <a:ea typeface="Segoe UI Black" panose="020B0A02040204020203" pitchFamily="34" charset="0"/>
                <a:cs typeface="Segoe UI Semilight" panose="020B0402040204020203" pitchFamily="34" charset="0"/>
              </a:rPr>
              <a:t> for airplanes</a:t>
            </a:r>
            <a:endParaRPr lang="en-US" dirty="0">
              <a:latin typeface="+mj-lt"/>
              <a:ea typeface="Segoe UI Black" panose="020B0A02040204020203" pitchFamily="34" charset="0"/>
              <a:cs typeface="Segoe UI Semilight" panose="020B0402040204020203" pitchFamily="34" charset="0"/>
            </a:endParaRPr>
          </a:p>
        </p:txBody>
      </p:sp>
      <p:sp>
        <p:nvSpPr>
          <p:cNvPr id="29" name="TextBox 28"/>
          <p:cNvSpPr txBox="1"/>
          <p:nvPr/>
        </p:nvSpPr>
        <p:spPr>
          <a:xfrm>
            <a:off x="4992" y="2737796"/>
            <a:ext cx="12187007" cy="477054"/>
          </a:xfrm>
          <a:prstGeom prst="rect">
            <a:avLst/>
          </a:prstGeom>
          <a:noFill/>
        </p:spPr>
        <p:txBody>
          <a:bodyPr wrap="square" rtlCol="0">
            <a:spAutoFit/>
          </a:bodyPr>
          <a:lstStyle/>
          <a:p>
            <a:pPr algn="ctr"/>
            <a:r>
              <a:rPr lang="en-US" sz="2500" dirty="0" smtClean="0">
                <a:latin typeface="+mj-lt"/>
                <a:ea typeface="Segoe UI Black" panose="020B0A02040204020203" pitchFamily="34" charset="0"/>
                <a:cs typeface="Segoe UI Semibold" panose="020B0702040204020203" pitchFamily="34" charset="0"/>
              </a:rPr>
              <a:t>The company begins in 1878 selling light bulbs in New York City</a:t>
            </a:r>
          </a:p>
        </p:txBody>
      </p:sp>
      <p:sp>
        <p:nvSpPr>
          <p:cNvPr id="31" name="Rectangle 30"/>
          <p:cNvSpPr/>
          <p:nvPr/>
        </p:nvSpPr>
        <p:spPr>
          <a:xfrm>
            <a:off x="7076940" y="5108612"/>
            <a:ext cx="350005" cy="1748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62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0942" y="272716"/>
            <a:ext cx="9184697" cy="1475873"/>
          </a:xfrm>
          <a:prstGeom prst="homePlate">
            <a:avLst/>
          </a:prstGeom>
          <a:solidFill>
            <a:srgbClr val="053D5E"/>
          </a:solidFill>
          <a:ln w="38100">
            <a:solidFill>
              <a:srgbClr val="A8A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39601" y="537364"/>
            <a:ext cx="8407217" cy="769441"/>
          </a:xfrm>
          <a:prstGeom prst="rect">
            <a:avLst/>
          </a:prstGeom>
          <a:noFill/>
        </p:spPr>
        <p:txBody>
          <a:bodyPr wrap="square" rtlCol="0">
            <a:spAutoFit/>
          </a:bodyPr>
          <a:lstStyle/>
          <a:p>
            <a:r>
              <a:rPr lang="en-US" sz="4400" cap="small" dirty="0" smtClean="0">
                <a:solidFill>
                  <a:schemeClr val="bg1"/>
                </a:solidFill>
                <a:cs typeface="Segoe UI Semibold" panose="020B0702040204020203" pitchFamily="34" charset="0"/>
              </a:rPr>
              <a:t>GE CORPORATE STRATEGY</a:t>
            </a:r>
            <a:endParaRPr lang="en-US" sz="4400" cap="small" dirty="0">
              <a:solidFill>
                <a:schemeClr val="bg1"/>
              </a:solidFill>
              <a:cs typeface="Segoe UI Semibold" panose="020B0702040204020203" pitchFamily="34" charset="0"/>
            </a:endParaRPr>
          </a:p>
        </p:txBody>
      </p:sp>
      <p:grpSp>
        <p:nvGrpSpPr>
          <p:cNvPr id="4" name="Group 3"/>
          <p:cNvGrpSpPr/>
          <p:nvPr/>
        </p:nvGrpSpPr>
        <p:grpSpPr>
          <a:xfrm>
            <a:off x="184597" y="482950"/>
            <a:ext cx="1046988" cy="1046988"/>
            <a:chOff x="184597" y="482950"/>
            <a:chExt cx="1046988" cy="1046988"/>
          </a:xfrm>
        </p:grpSpPr>
        <p:sp>
          <p:nvSpPr>
            <p:cNvPr id="5" name="Oval 4"/>
            <p:cNvSpPr/>
            <p:nvPr/>
          </p:nvSpPr>
          <p:spPr>
            <a:xfrm>
              <a:off x="184597" y="482950"/>
              <a:ext cx="1046988" cy="10469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black">
                      <a:lumMod val="75000"/>
                      <a:lumOff val="25000"/>
                    </a:prstClr>
                  </a:solidFill>
                </a:ln>
                <a:solidFill>
                  <a:prstClr val="white"/>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44" y="612282"/>
              <a:ext cx="684094" cy="684094"/>
            </a:xfrm>
            <a:prstGeom prst="rect">
              <a:avLst/>
            </a:prstGeom>
          </p:spPr>
        </p:pic>
      </p:grpSp>
      <p:graphicFrame>
        <p:nvGraphicFramePr>
          <p:cNvPr id="7" name="Chart 6"/>
          <p:cNvGraphicFramePr>
            <a:graphicFrameLocks/>
          </p:cNvGraphicFramePr>
          <p:nvPr>
            <p:extLst>
              <p:ext uri="{D42A27DB-BD31-4B8C-83A1-F6EECF244321}">
                <p14:modId xmlns:p14="http://schemas.microsoft.com/office/powerpoint/2010/main" val="372222837"/>
              </p:ext>
            </p:extLst>
          </p:nvPr>
        </p:nvGraphicFramePr>
        <p:xfrm>
          <a:off x="829994" y="1958823"/>
          <a:ext cx="10220627" cy="4668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8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9" y="210301"/>
            <a:ext cx="12187711" cy="830997"/>
          </a:xfrm>
          <a:prstGeom prst="rect">
            <a:avLst/>
          </a:prstGeom>
          <a:noFill/>
        </p:spPr>
        <p:txBody>
          <a:bodyPr wrap="square" rtlCol="0">
            <a:spAutoFit/>
          </a:bodyPr>
          <a:lstStyle/>
          <a:p>
            <a:pPr algn="ctr"/>
            <a:r>
              <a:rPr lang="en-US" sz="4800" cap="small" dirty="0" smtClean="0">
                <a:solidFill>
                  <a:srgbClr val="053D5E"/>
                </a:solidFill>
                <a:ea typeface="Segoe UI Black" panose="020B0A02040204020203" pitchFamily="34" charset="0"/>
                <a:cs typeface="Segoe UI Semibold" panose="020B0702040204020203" pitchFamily="34" charset="0"/>
              </a:rPr>
              <a:t>The 8S’s: Mechanisms to Create Value</a:t>
            </a:r>
            <a:endParaRPr lang="en-US" sz="4800" cap="small" dirty="0">
              <a:solidFill>
                <a:srgbClr val="053D5E"/>
              </a:solidFill>
              <a:ea typeface="Segoe UI Black" panose="020B0A02040204020203" pitchFamily="34" charset="0"/>
              <a:cs typeface="Segoe UI Semibold" panose="020B0702040204020203" pitchFamily="34" charset="0"/>
            </a:endParaRPr>
          </a:p>
        </p:txBody>
      </p:sp>
      <p:sp>
        <p:nvSpPr>
          <p:cNvPr id="11" name="Text Box 21"/>
          <p:cNvSpPr txBox="1">
            <a:spLocks noChangeArrowheads="1"/>
          </p:cNvSpPr>
          <p:nvPr/>
        </p:nvSpPr>
        <p:spPr bwMode="auto">
          <a:xfrm>
            <a:off x="914401" y="1475261"/>
            <a:ext cx="867976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500" dirty="0" smtClean="0">
                <a:latin typeface="+mj-lt"/>
                <a:ea typeface="Segoe UI Black" panose="020B0A02040204020203" pitchFamily="34" charset="0"/>
                <a:cs typeface="Segoe UI Semibold" panose="020B0702040204020203" pitchFamily="34" charset="0"/>
              </a:rPr>
              <a:t>1. Slack</a:t>
            </a:r>
          </a:p>
          <a:p>
            <a:pPr eaLnBrk="1" hangingPunct="1">
              <a:defRPr/>
            </a:pPr>
            <a:r>
              <a:rPr lang="en-US" sz="2000" dirty="0" smtClean="0">
                <a:latin typeface="+mj-lt"/>
                <a:ea typeface="Segoe UI Black" panose="020B0A02040204020203" pitchFamily="34" charset="0"/>
                <a:cs typeface="Segoe UI Semilight" panose="020B0402040204020203" pitchFamily="34" charset="0"/>
              </a:rPr>
              <a:t>    Utilizing </a:t>
            </a:r>
            <a:r>
              <a:rPr lang="en-US" sz="2000" dirty="0">
                <a:latin typeface="+mj-lt"/>
                <a:ea typeface="Segoe UI Black" panose="020B0A02040204020203" pitchFamily="34" charset="0"/>
                <a:cs typeface="Segoe UI Semilight" panose="020B0402040204020203" pitchFamily="34" charset="0"/>
              </a:rPr>
              <a:t>slack managerial capacity </a:t>
            </a:r>
            <a:r>
              <a:rPr lang="en-US" sz="2000" dirty="0" smtClean="0">
                <a:latin typeface="+mj-lt"/>
                <a:ea typeface="Segoe UI Black" panose="020B0A02040204020203" pitchFamily="34" charset="0"/>
                <a:cs typeface="Segoe UI Semilight" panose="020B0402040204020203" pitchFamily="34" charset="0"/>
              </a:rPr>
              <a:t>(diversify </a:t>
            </a:r>
            <a:r>
              <a:rPr lang="en-US" sz="2000" dirty="0">
                <a:latin typeface="+mj-lt"/>
                <a:ea typeface="Segoe UI Black" panose="020B0A02040204020203" pitchFamily="34" charset="0"/>
                <a:cs typeface="Segoe UI Semilight" panose="020B0402040204020203" pitchFamily="34" charset="0"/>
              </a:rPr>
              <a:t>into related industries/markets</a:t>
            </a:r>
            <a:r>
              <a:rPr lang="en-US" sz="2000" dirty="0" smtClean="0">
                <a:latin typeface="+mj-lt"/>
                <a:ea typeface="Segoe UI Black" panose="020B0A02040204020203" pitchFamily="34" charset="0"/>
                <a:cs typeface="Segoe UI Semilight" panose="020B0402040204020203" pitchFamily="34" charset="0"/>
              </a:rPr>
              <a:t>)</a:t>
            </a:r>
            <a:endParaRPr lang="en-US" sz="2000" dirty="0">
              <a:latin typeface="+mj-lt"/>
              <a:ea typeface="Segoe UI Black" panose="020B0A02040204020203" pitchFamily="34" charset="0"/>
              <a:cs typeface="Segoe UI Semilight" panose="020B0402040204020203" pitchFamily="34" charset="0"/>
            </a:endParaRPr>
          </a:p>
        </p:txBody>
      </p:sp>
      <p:sp>
        <p:nvSpPr>
          <p:cNvPr id="12" name="Text Box 21"/>
          <p:cNvSpPr txBox="1">
            <a:spLocks noChangeArrowheads="1"/>
          </p:cNvSpPr>
          <p:nvPr/>
        </p:nvSpPr>
        <p:spPr bwMode="auto">
          <a:xfrm>
            <a:off x="914401" y="2732526"/>
            <a:ext cx="867976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500" dirty="0" smtClean="0">
                <a:latin typeface="+mj-lt"/>
                <a:ea typeface="Segoe UI Black" panose="020B0A02040204020203" pitchFamily="34" charset="0"/>
                <a:cs typeface="Segoe UI Semibold" panose="020B0702040204020203" pitchFamily="34" charset="0"/>
              </a:rPr>
              <a:t>2. Synergy</a:t>
            </a:r>
          </a:p>
          <a:p>
            <a:pPr eaLnBrk="1" hangingPunct="1">
              <a:defRPr/>
            </a:pPr>
            <a:r>
              <a:rPr lang="en-US" sz="2000" dirty="0" smtClean="0">
                <a:latin typeface="+mj-lt"/>
                <a:ea typeface="Segoe UI Black" panose="020B0A02040204020203" pitchFamily="34" charset="0"/>
                <a:cs typeface="Segoe UI Semilight" panose="020B0402040204020203" pitchFamily="34" charset="0"/>
              </a:rPr>
              <a:t>     Creating </a:t>
            </a:r>
            <a:r>
              <a:rPr lang="en-US" sz="2000" dirty="0">
                <a:latin typeface="+mj-lt"/>
                <a:ea typeface="Segoe UI Black" panose="020B0A02040204020203" pitchFamily="34" charset="0"/>
                <a:cs typeface="Segoe UI Semilight" panose="020B0402040204020203" pitchFamily="34" charset="0"/>
              </a:rPr>
              <a:t>synergy between operating </a:t>
            </a:r>
            <a:r>
              <a:rPr lang="en-US" sz="2000" dirty="0" smtClean="0">
                <a:latin typeface="+mj-lt"/>
                <a:ea typeface="Segoe UI Black" panose="020B0A02040204020203" pitchFamily="34" charset="0"/>
                <a:cs typeface="Segoe UI Semilight" panose="020B0402040204020203" pitchFamily="34" charset="0"/>
              </a:rPr>
              <a:t>units</a:t>
            </a:r>
            <a:endParaRPr lang="en-US" sz="2000" dirty="0">
              <a:latin typeface="+mj-lt"/>
              <a:ea typeface="Segoe UI Black" panose="020B0A02040204020203" pitchFamily="34" charset="0"/>
              <a:cs typeface="Segoe UI Semilight" panose="020B0402040204020203" pitchFamily="34" charset="0"/>
            </a:endParaRPr>
          </a:p>
        </p:txBody>
      </p:sp>
      <p:sp>
        <p:nvSpPr>
          <p:cNvPr id="13" name="Text Box 21"/>
          <p:cNvSpPr txBox="1">
            <a:spLocks noChangeArrowheads="1"/>
          </p:cNvSpPr>
          <p:nvPr/>
        </p:nvSpPr>
        <p:spPr bwMode="auto">
          <a:xfrm>
            <a:off x="914401" y="4039312"/>
            <a:ext cx="867976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500" dirty="0" smtClean="0">
                <a:latin typeface="+mj-lt"/>
                <a:ea typeface="Segoe UI Black" panose="020B0A02040204020203" pitchFamily="34" charset="0"/>
                <a:cs typeface="Segoe UI Semibold" panose="020B0702040204020203" pitchFamily="34" charset="0"/>
              </a:rPr>
              <a:t>3. Shared Knowledge</a:t>
            </a:r>
          </a:p>
          <a:p>
            <a:pPr eaLnBrk="1" hangingPunct="1">
              <a:defRPr/>
            </a:pPr>
            <a:r>
              <a:rPr lang="en-US" sz="2000" dirty="0" smtClean="0">
                <a:latin typeface="+mj-lt"/>
                <a:ea typeface="Segoe UI Black" panose="020B0A02040204020203" pitchFamily="34" charset="0"/>
                <a:cs typeface="Segoe UI Semilight" panose="020B0402040204020203" pitchFamily="34" charset="0"/>
              </a:rPr>
              <a:t>     Exploiting </a:t>
            </a:r>
            <a:r>
              <a:rPr lang="en-US" sz="2000" dirty="0">
                <a:latin typeface="+mj-lt"/>
                <a:ea typeface="Segoe UI Black" panose="020B0A02040204020203" pitchFamily="34" charset="0"/>
                <a:cs typeface="Segoe UI Semilight" panose="020B0402040204020203" pitchFamily="34" charset="0"/>
              </a:rPr>
              <a:t>or enhancing shared </a:t>
            </a:r>
            <a:r>
              <a:rPr lang="en-US" sz="2000" dirty="0" smtClean="0">
                <a:latin typeface="+mj-lt"/>
                <a:ea typeface="Segoe UI Black" panose="020B0A02040204020203" pitchFamily="34" charset="0"/>
                <a:cs typeface="Segoe UI Semilight" panose="020B0402040204020203" pitchFamily="34" charset="0"/>
              </a:rPr>
              <a:t>knowledge or </a:t>
            </a:r>
            <a:r>
              <a:rPr lang="en-US" sz="2000" dirty="0">
                <a:latin typeface="+mj-lt"/>
                <a:ea typeface="Segoe UI Black" panose="020B0A02040204020203" pitchFamily="34" charset="0"/>
                <a:cs typeface="Segoe UI Semilight" panose="020B0402040204020203" pitchFamily="34" charset="0"/>
              </a:rPr>
              <a:t>core </a:t>
            </a:r>
            <a:r>
              <a:rPr lang="en-US" sz="2000" dirty="0" smtClean="0">
                <a:latin typeface="+mj-lt"/>
                <a:ea typeface="Segoe UI Black" panose="020B0A02040204020203" pitchFamily="34" charset="0"/>
                <a:cs typeface="Segoe UI Semilight" panose="020B0402040204020203" pitchFamily="34" charset="0"/>
              </a:rPr>
              <a:t>competences</a:t>
            </a:r>
            <a:endParaRPr lang="en-US" sz="2000" dirty="0">
              <a:latin typeface="+mj-lt"/>
              <a:ea typeface="Segoe UI Black" panose="020B0A02040204020203" pitchFamily="34" charset="0"/>
              <a:cs typeface="Segoe UI Semilight" panose="020B0402040204020203" pitchFamily="34" charset="0"/>
            </a:endParaRPr>
          </a:p>
        </p:txBody>
      </p:sp>
      <p:sp>
        <p:nvSpPr>
          <p:cNvPr id="14" name="Text Box 21"/>
          <p:cNvSpPr txBox="1">
            <a:spLocks noChangeArrowheads="1"/>
          </p:cNvSpPr>
          <p:nvPr/>
        </p:nvSpPr>
        <p:spPr bwMode="auto">
          <a:xfrm>
            <a:off x="914401" y="5269155"/>
            <a:ext cx="867976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500" dirty="0" smtClean="0">
                <a:latin typeface="+mj-lt"/>
                <a:ea typeface="Segoe UI Black" panose="020B0A02040204020203" pitchFamily="34" charset="0"/>
                <a:cs typeface="Segoe UI Semibold" panose="020B0702040204020203" pitchFamily="34" charset="0"/>
              </a:rPr>
              <a:t>4. Similar Business Models</a:t>
            </a:r>
          </a:p>
          <a:p>
            <a:pPr eaLnBrk="1" hangingPunct="1">
              <a:defRPr/>
            </a:pPr>
            <a:r>
              <a:rPr lang="en-US" sz="2000" dirty="0" smtClean="0">
                <a:latin typeface="+mj-lt"/>
                <a:ea typeface="Segoe UI Black" panose="020B0A02040204020203" pitchFamily="34" charset="0"/>
                <a:cs typeface="Segoe UI Semilight" panose="020B0402040204020203" pitchFamily="34" charset="0"/>
              </a:rPr>
              <a:t>     Employing </a:t>
            </a:r>
            <a:r>
              <a:rPr lang="en-US" sz="2000" dirty="0">
                <a:latin typeface="+mj-lt"/>
                <a:ea typeface="Segoe UI Black" panose="020B0A02040204020203" pitchFamily="34" charset="0"/>
                <a:cs typeface="Segoe UI Semilight" panose="020B0402040204020203" pitchFamily="34" charset="0"/>
              </a:rPr>
              <a:t>similar business </a:t>
            </a:r>
            <a:r>
              <a:rPr lang="en-US" sz="2000" dirty="0" smtClean="0">
                <a:latin typeface="+mj-lt"/>
                <a:ea typeface="Segoe UI Black" panose="020B0A02040204020203" pitchFamily="34" charset="0"/>
                <a:cs typeface="Segoe UI Semilight" panose="020B0402040204020203" pitchFamily="34" charset="0"/>
              </a:rPr>
              <a:t>models</a:t>
            </a:r>
            <a:endParaRPr lang="en-US" sz="2000" dirty="0">
              <a:latin typeface="+mj-lt"/>
              <a:ea typeface="Segoe UI Black" panose="020B0A02040204020203" pitchFamily="34" charset="0"/>
              <a:cs typeface="Segoe UI Semilight" panose="020B0402040204020203" pitchFamily="34" charset="0"/>
            </a:endParaRP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30872" t="24616" r="28512" b="21435"/>
          <a:stretch/>
        </p:blipFill>
        <p:spPr>
          <a:xfrm>
            <a:off x="10086652" y="2781456"/>
            <a:ext cx="689582" cy="686970"/>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8403" t="15782" r="9249" b="17981"/>
          <a:stretch/>
        </p:blipFill>
        <p:spPr>
          <a:xfrm>
            <a:off x="10014815" y="4098761"/>
            <a:ext cx="827916" cy="665932"/>
          </a:xfrm>
          <a:prstGeom prst="rect">
            <a:avLst/>
          </a:prstGeom>
        </p:spPr>
      </p:pic>
      <p:sp>
        <p:nvSpPr>
          <p:cNvPr id="31" name="Rectangle 30"/>
          <p:cNvSpPr/>
          <p:nvPr/>
        </p:nvSpPr>
        <p:spPr>
          <a:xfrm>
            <a:off x="12192000" y="4034639"/>
            <a:ext cx="1245149" cy="707886"/>
          </a:xfrm>
          <a:prstGeom prst="rect">
            <a:avLst/>
          </a:prstGeom>
        </p:spPr>
        <p:txBody>
          <a:bodyPr wrap="none">
            <a:spAutoFit/>
          </a:bodyPr>
          <a:lstStyle/>
          <a:p>
            <a:r>
              <a:rPr lang="en-US" sz="2000" dirty="0" smtClean="0">
                <a:latin typeface="+mj-lt"/>
                <a:ea typeface="Segoe UI Black" panose="020B0A02040204020203" pitchFamily="34" charset="0"/>
                <a:cs typeface="Segoe UI Semilight" panose="020B0402040204020203" pitchFamily="34" charset="0"/>
              </a:rPr>
              <a:t>Sumitomo</a:t>
            </a:r>
            <a:br>
              <a:rPr lang="en-US" sz="2000" dirty="0" smtClean="0">
                <a:latin typeface="+mj-lt"/>
                <a:ea typeface="Segoe UI Black" panose="020B0A02040204020203" pitchFamily="34" charset="0"/>
                <a:cs typeface="Segoe UI Semilight" panose="020B0402040204020203" pitchFamily="34" charset="0"/>
              </a:rPr>
            </a:br>
            <a:r>
              <a:rPr lang="en-US" sz="2000" dirty="0" smtClean="0">
                <a:latin typeface="+mj-lt"/>
                <a:ea typeface="Segoe UI Black" panose="020B0A02040204020203" pitchFamily="34" charset="0"/>
                <a:cs typeface="Segoe UI Semilight" panose="020B0402040204020203" pitchFamily="34" charset="0"/>
              </a:rPr>
              <a:t>or </a:t>
            </a:r>
            <a:r>
              <a:rPr lang="en-US" sz="2000" dirty="0">
                <a:latin typeface="+mj-lt"/>
                <a:ea typeface="Segoe UI Black" panose="020B0A02040204020203" pitchFamily="34" charset="0"/>
                <a:cs typeface="Segoe UI Semilight" panose="020B0402040204020203" pitchFamily="34" charset="0"/>
              </a:rPr>
              <a:t>Dover</a:t>
            </a:r>
            <a:endParaRPr lang="en-US" sz="2000" dirty="0">
              <a:latin typeface="+mj-lt"/>
            </a:endParaRPr>
          </a:p>
        </p:txBody>
      </p:sp>
      <p:pic>
        <p:nvPicPr>
          <p:cNvPr id="2" name="Picture 1"/>
          <p:cNvPicPr>
            <a:picLocks noChangeAspect="1"/>
          </p:cNvPicPr>
          <p:nvPr/>
        </p:nvPicPr>
        <p:blipFill rotWithShape="1">
          <a:blip r:embed="rId5"/>
          <a:srcRect l="57718"/>
          <a:stretch/>
        </p:blipFill>
        <p:spPr>
          <a:xfrm>
            <a:off x="9929664" y="1192741"/>
            <a:ext cx="1571065" cy="1545711"/>
          </a:xfrm>
          <a:prstGeom prst="rect">
            <a:avLst/>
          </a:prstGeom>
        </p:spPr>
      </p:pic>
      <p:pic>
        <p:nvPicPr>
          <p:cNvPr id="3" name="Picture 2"/>
          <p:cNvPicPr>
            <a:picLocks noChangeAspect="1"/>
          </p:cNvPicPr>
          <p:nvPr/>
        </p:nvPicPr>
        <p:blipFill>
          <a:blip r:embed="rId6"/>
          <a:stretch>
            <a:fillRect/>
          </a:stretch>
        </p:blipFill>
        <p:spPr>
          <a:xfrm>
            <a:off x="9710476" y="5094194"/>
            <a:ext cx="1441618" cy="1441618"/>
          </a:xfrm>
          <a:prstGeom prst="rect">
            <a:avLst/>
          </a:prstGeom>
        </p:spPr>
      </p:pic>
    </p:spTree>
    <p:extLst>
      <p:ext uri="{BB962C8B-B14F-4D97-AF65-F5344CB8AC3E}">
        <p14:creationId xmlns:p14="http://schemas.microsoft.com/office/powerpoint/2010/main" val="16465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271" y="308608"/>
            <a:ext cx="9144000" cy="1655762"/>
          </a:xfrm>
        </p:spPr>
        <p:txBody>
          <a:bodyPr>
            <a:noAutofit/>
          </a:bodyPr>
          <a:lstStyle/>
          <a:p>
            <a:r>
              <a:rPr lang="en-US" sz="3000" dirty="0"/>
              <a:t>This </a:t>
            </a:r>
            <a:r>
              <a:rPr lang="en-US" sz="3000" dirty="0" err="1" smtClean="0"/>
              <a:t>powerpoint</a:t>
            </a:r>
            <a:r>
              <a:rPr lang="en-US" sz="3000" dirty="0" smtClean="0"/>
              <a:t> preview </a:t>
            </a:r>
            <a:r>
              <a:rPr lang="en-US" sz="3000" dirty="0"/>
              <a:t>has been provided to you courtesy of </a:t>
            </a:r>
            <a:r>
              <a:rPr lang="en-US" sz="3000" dirty="0" smtClean="0"/>
              <a:t>the </a:t>
            </a:r>
            <a:r>
              <a:rPr lang="en-US" sz="3000" dirty="0"/>
              <a:t>co-authors of </a:t>
            </a:r>
            <a:r>
              <a:rPr lang="en-US" sz="3000" i="1" dirty="0"/>
              <a:t>Strategic </a:t>
            </a:r>
            <a:r>
              <a:rPr lang="en-US" sz="3000" i="1" dirty="0" smtClean="0"/>
              <a:t>Management</a:t>
            </a:r>
            <a:r>
              <a:rPr lang="en-US" sz="3000" dirty="0" smtClean="0"/>
              <a:t>.  Access to the full </a:t>
            </a:r>
            <a:r>
              <a:rPr lang="en-US" sz="3000" dirty="0" err="1" smtClean="0"/>
              <a:t>powerpoint</a:t>
            </a:r>
            <a:r>
              <a:rPr lang="en-US" sz="3000" dirty="0" smtClean="0"/>
              <a:t> deck on this topic is only available for those </a:t>
            </a:r>
            <a:r>
              <a:rPr lang="en-US" sz="3000" dirty="0" smtClean="0"/>
              <a:t>who adopt our textbook after </a:t>
            </a:r>
            <a:r>
              <a:rPr lang="en-US" sz="3000" dirty="0" smtClean="0"/>
              <a:t>visiting Wiley at</a:t>
            </a:r>
            <a:r>
              <a:rPr lang="en-US" sz="3000" dirty="0"/>
              <a:t>:</a:t>
            </a:r>
          </a:p>
          <a:p>
            <a:r>
              <a:rPr lang="en-US" sz="3000" u="sng" dirty="0">
                <a:hlinkClick r:id="rId2"/>
              </a:rPr>
              <a:t>http://www.wiley.com/WileyCDA/WileyTitle/productCd-1119411696.html</a:t>
            </a:r>
            <a:endParaRPr lang="en-US" sz="3000" dirty="0"/>
          </a:p>
          <a:p>
            <a:r>
              <a:rPr lang="en-US" sz="3000" dirty="0" smtClean="0"/>
              <a:t>After adopting our text please contact one of the authors via email for access to the full </a:t>
            </a:r>
            <a:r>
              <a:rPr lang="en-US" sz="3000" dirty="0" err="1" smtClean="0"/>
              <a:t>powerpoint</a:t>
            </a:r>
            <a:r>
              <a:rPr lang="en-US" sz="3000" dirty="0" smtClean="0"/>
              <a:t> decks:</a:t>
            </a:r>
          </a:p>
          <a:p>
            <a:r>
              <a:rPr lang="en-US" sz="3000" dirty="0" smtClean="0"/>
              <a:t>Jeff Dyer:  jdyer@byu.edu</a:t>
            </a:r>
          </a:p>
          <a:p>
            <a:r>
              <a:rPr lang="en-US" sz="3000" dirty="0" smtClean="0"/>
              <a:t>Paul Godfrey: Paul_Godfrey@byu.edu </a:t>
            </a:r>
          </a:p>
          <a:p>
            <a:r>
              <a:rPr lang="en-US" sz="3000" dirty="0" smtClean="0"/>
              <a:t>Robert Jensen: RobertJensen@byu.edu</a:t>
            </a:r>
          </a:p>
          <a:p>
            <a:r>
              <a:rPr lang="en-US" sz="3000" dirty="0" smtClean="0"/>
              <a:t>David Bryce: dbryce@byu.edu</a:t>
            </a:r>
          </a:p>
        </p:txBody>
      </p:sp>
    </p:spTree>
    <p:extLst>
      <p:ext uri="{BB962C8B-B14F-4D97-AF65-F5344CB8AC3E}">
        <p14:creationId xmlns:p14="http://schemas.microsoft.com/office/powerpoint/2010/main" val="392450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1098</Words>
  <Application>Microsoft Office PowerPoint</Application>
  <PresentationFormat>Widescreen</PresentationFormat>
  <Paragraphs>110</Paragraphs>
  <Slides>9</Slides>
  <Notes>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Segoe UI Black</vt:lpstr>
      <vt:lpstr>Segoe UI Semibold</vt:lpstr>
      <vt:lpstr>Segoe UI Semilight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Igloo</dc:creator>
  <cp:lastModifiedBy>Jeff Dyer</cp:lastModifiedBy>
  <cp:revision>66</cp:revision>
  <dcterms:created xsi:type="dcterms:W3CDTF">2017-06-02T03:58:33Z</dcterms:created>
  <dcterms:modified xsi:type="dcterms:W3CDTF">2017-11-06T22:45:37Z</dcterms:modified>
</cp:coreProperties>
</file>